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0"/>
  </p:notesMasterIdLst>
  <p:handoutMasterIdLst>
    <p:handoutMasterId r:id="rId21"/>
  </p:handoutMasterIdLst>
  <p:sldIdLst>
    <p:sldId id="259" r:id="rId5"/>
    <p:sldId id="271" r:id="rId6"/>
    <p:sldId id="260" r:id="rId7"/>
    <p:sldId id="266" r:id="rId8"/>
    <p:sldId id="267" r:id="rId9"/>
    <p:sldId id="268" r:id="rId10"/>
    <p:sldId id="269" r:id="rId11"/>
    <p:sldId id="270" r:id="rId12"/>
    <p:sldId id="264" r:id="rId13"/>
    <p:sldId id="273" r:id="rId14"/>
    <p:sldId id="274" r:id="rId15"/>
    <p:sldId id="275" r:id="rId16"/>
    <p:sldId id="276" r:id="rId17"/>
    <p:sldId id="265" r:id="rId18"/>
    <p:sldId id="272" r:id="rId19"/>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94660"/>
  </p:normalViewPr>
  <p:slideViewPr>
    <p:cSldViewPr showGuides="1">
      <p:cViewPr varScale="1">
        <p:scale>
          <a:sx n="115" d="100"/>
          <a:sy n="115" d="100"/>
        </p:scale>
        <p:origin x="264" y="108"/>
      </p:cViewPr>
      <p:guideLst>
        <p:guide orient="horz" pos="2160"/>
        <p:guide orient="horz" pos="1008"/>
        <p:guide orient="horz" pos="3888"/>
        <p:guide orient="horz" pos="321"/>
        <p:guide pos="3839"/>
        <p:guide pos="1007"/>
        <p:guide pos="7173"/>
      </p:guideLst>
    </p:cSldViewPr>
  </p:slideViewPr>
  <p:notesTextViewPr>
    <p:cViewPr>
      <p:scale>
        <a:sx n="3" d="2"/>
        <a:sy n="3" d="2"/>
      </p:scale>
      <p:origin x="0" y="0"/>
    </p:cViewPr>
  </p:notesTextViewPr>
  <p:notesViewPr>
    <p:cSldViewPr showGuides="1">
      <p:cViewPr varScale="1">
        <p:scale>
          <a:sx n="76" d="100"/>
          <a:sy n="76" d="100"/>
        </p:scale>
        <p:origin x="326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B7646E-8811-423A-9C42-2CBFADA00A96}" type="datetimeFigureOut">
              <a:rPr lang="en-US" smtClean="0"/>
              <a:t>12/2/2021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4360E59-1627-4404-ACC5-51C744AB0F27}" type="slidenum">
              <a:rPr lang="en-US" smtClean="0"/>
              <a:t>‹#›</a:t>
            </a:fld>
            <a:endParaRPr lang="en-US" dirty="0"/>
          </a:p>
        </p:txBody>
      </p:sp>
    </p:spTree>
    <p:extLst>
      <p:ext uri="{BB962C8B-B14F-4D97-AF65-F5344CB8AC3E}">
        <p14:creationId xmlns:p14="http://schemas.microsoft.com/office/powerpoint/2010/main" val="516225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solidFil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solidFill>
              </a:defRPr>
            </a:lvl1pPr>
          </a:lstStyle>
          <a:p>
            <a:fld id="{D677E230-58DD-43ED-96A1-552DDAB53532}" type="datetimeFigureOut">
              <a:rPr lang="en-US" smtClean="0"/>
              <a:pPr/>
              <a:t>12/2/2021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1"/>
                </a:solidFil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1"/>
                </a:solidFill>
              </a:defRPr>
            </a:lvl1pPr>
          </a:lstStyle>
          <a:p>
            <a:fld id="{841221E5-7225-48EB-A4EE-420E7BFCF705}" type="slidenum">
              <a:rPr lang="en-US" smtClean="0"/>
              <a:pPr/>
              <a:t>‹#›</a:t>
            </a:fld>
            <a:endParaRPr lang="en-US" dirty="0"/>
          </a:p>
        </p:txBody>
      </p:sp>
    </p:spTree>
    <p:extLst>
      <p:ext uri="{BB962C8B-B14F-4D97-AF65-F5344CB8AC3E}">
        <p14:creationId xmlns:p14="http://schemas.microsoft.com/office/powerpoint/2010/main" val="1556669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1221E5-7225-48EB-A4EE-420E7BFCF705}" type="slidenum">
              <a:rPr lang="en-US" smtClean="0"/>
              <a:pPr/>
              <a:t>1</a:t>
            </a:fld>
            <a:endParaRPr lang="en-US" dirty="0"/>
          </a:p>
        </p:txBody>
      </p:sp>
    </p:spTree>
    <p:extLst>
      <p:ext uri="{BB962C8B-B14F-4D97-AF65-F5344CB8AC3E}">
        <p14:creationId xmlns:p14="http://schemas.microsoft.com/office/powerpoint/2010/main" val="2748074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253C03-C60F-4FF5-BBBF-078D44B72E7D}"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236089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141A01-0FF1-467E-B344-8F7D0706474A}" type="datetime1">
              <a:rPr lang="en-US" smtClean="0"/>
              <a:pPr/>
              <a:t>12/2/2021</a:t>
            </a:fld>
            <a:endParaRPr lang="en-US" dirty="0"/>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324362961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141A01-0FF1-467E-B344-8F7D0706474A}" type="datetime1">
              <a:rPr lang="en-US" smtClean="0"/>
              <a:pPr/>
              <a:t>12/2/2021</a:t>
            </a:fld>
            <a:endParaRPr lang="en-US" dirty="0"/>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dirty="0"/>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latin typeface="Arial"/>
              </a:rPr>
              <a:t>”</a:t>
            </a:r>
            <a:endParaRPr lang="en-US" sz="1799" dirty="0">
              <a:solidFill>
                <a:schemeClr val="accent1">
                  <a:lumMod val="60000"/>
                  <a:lumOff val="40000"/>
                </a:schemeClr>
              </a:solidFill>
              <a:latin typeface="Arial"/>
            </a:endParaRPr>
          </a:p>
        </p:txBody>
      </p:sp>
    </p:spTree>
    <p:extLst>
      <p:ext uri="{BB962C8B-B14F-4D97-AF65-F5344CB8AC3E}">
        <p14:creationId xmlns:p14="http://schemas.microsoft.com/office/powerpoint/2010/main" val="359228473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141A01-0FF1-467E-B344-8F7D0706474A}" type="datetime1">
              <a:rPr lang="en-US" smtClean="0"/>
              <a:pPr/>
              <a:t>12/2/2021</a:t>
            </a:fld>
            <a:endParaRPr lang="en-US" dirty="0"/>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293356910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141A01-0FF1-467E-B344-8F7D0706474A}" type="datetime1">
              <a:rPr lang="en-US" smtClean="0"/>
              <a:pPr/>
              <a:t>12/2/2021</a:t>
            </a:fld>
            <a:endParaRPr lang="en-US" dirty="0"/>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dirty="0"/>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96490147"/>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smtClean="0"/>
              <a:t>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D141A01-0FF1-467E-B344-8F7D0706474A}" type="datetime1">
              <a:rPr lang="en-US" smtClean="0"/>
              <a:pPr/>
              <a:t>12/2/2021</a:t>
            </a:fld>
            <a:endParaRPr lang="en-US" dirty="0"/>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194324902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A056D9D-9483-42E7-8CD7-15EDE1A4DDC4}"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dirty="0"/>
          </a:p>
        </p:txBody>
      </p:sp>
    </p:spTree>
    <p:extLst>
      <p:ext uri="{BB962C8B-B14F-4D97-AF65-F5344CB8AC3E}">
        <p14:creationId xmlns:p14="http://schemas.microsoft.com/office/powerpoint/2010/main" val="13611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FD5F10-92B8-46C7-A107-1CF6EB1C2F18}"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dirty="0"/>
          </a:p>
        </p:txBody>
      </p:sp>
    </p:spTree>
    <p:extLst>
      <p:ext uri="{BB962C8B-B14F-4D97-AF65-F5344CB8AC3E}">
        <p14:creationId xmlns:p14="http://schemas.microsoft.com/office/powerpoint/2010/main" val="275991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940BF0-453F-47A9-9012-5AED3B22E7A1}"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t>‹#›</a:t>
            </a:fld>
            <a:endParaRPr lang="en-US" dirty="0"/>
          </a:p>
        </p:txBody>
      </p:sp>
    </p:spTree>
    <p:extLst>
      <p:ext uri="{BB962C8B-B14F-4D97-AF65-F5344CB8AC3E}">
        <p14:creationId xmlns:p14="http://schemas.microsoft.com/office/powerpoint/2010/main" val="975274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6906E3-B742-4986-90B6-990F07048832}" type="datetime1">
              <a:rPr lang="en-US" smtClean="0"/>
              <a:t>12/2/2021</a:t>
            </a:fld>
            <a:endParaRPr lang="en-US" dirty="0"/>
          </a:p>
        </p:txBody>
      </p:sp>
      <p:sp>
        <p:nvSpPr>
          <p:cNvPr id="5" name="Footer Placeholder 4"/>
          <p:cNvSpPr>
            <a:spLocks noGrp="1"/>
          </p:cNvSpPr>
          <p:nvPr>
            <p:ph type="ftr" sz="quarter" idx="11"/>
          </p:nvPr>
        </p:nvSpPr>
        <p:spPr/>
        <p:txBody>
          <a:bodyPr/>
          <a:lstStyle/>
          <a:p>
            <a:r>
              <a:rPr lang="en-US" dirty="0" smtClean="0"/>
              <a:t>Add a footer</a:t>
            </a:r>
            <a:endParaRPr lang="en-US" dirty="0"/>
          </a:p>
        </p:txBody>
      </p:sp>
      <p:sp>
        <p:nvSpPr>
          <p:cNvPr id="6" name="Slide Number Placeholder 5"/>
          <p:cNvSpPr>
            <a:spLocks noGrp="1"/>
          </p:cNvSpPr>
          <p:nvPr>
            <p:ph type="sldNum" sz="quarter" idx="12"/>
          </p:nvPr>
        </p:nvSpPr>
        <p:spPr/>
        <p:txBody>
          <a:body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375657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31A372C-B131-4034-B61F-BCF761990A4F}"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dirty="0" smtClean="0"/>
              <a:t>Add a footer</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dirty="0"/>
          </a:p>
        </p:txBody>
      </p:sp>
    </p:spTree>
    <p:extLst>
      <p:ext uri="{BB962C8B-B14F-4D97-AF65-F5344CB8AC3E}">
        <p14:creationId xmlns:p14="http://schemas.microsoft.com/office/powerpoint/2010/main" val="81842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141A01-0FF1-467E-B344-8F7D0706474A}" type="datetime1">
              <a:rPr lang="en-US" smtClean="0"/>
              <a:pPr/>
              <a:t>12/2/2021</a:t>
            </a:fld>
            <a:endParaRPr lang="en-US" dirty="0"/>
          </a:p>
        </p:txBody>
      </p:sp>
      <p:sp>
        <p:nvSpPr>
          <p:cNvPr id="8" name="Footer Placeholder 7"/>
          <p:cNvSpPr>
            <a:spLocks noGrp="1"/>
          </p:cNvSpPr>
          <p:nvPr>
            <p:ph type="ftr" sz="quarter" idx="11"/>
          </p:nvPr>
        </p:nvSpPr>
        <p:spPr/>
        <p:txBody>
          <a:bodyPr/>
          <a:lstStyle/>
          <a:p>
            <a:r>
              <a:rPr lang="en-US" dirty="0" smtClean="0"/>
              <a:t>Add a footer</a:t>
            </a:r>
            <a:endParaRPr lang="en-US" dirty="0"/>
          </a:p>
        </p:txBody>
      </p:sp>
      <p:sp>
        <p:nvSpPr>
          <p:cNvPr id="9" name="Slide Number Placeholder 8"/>
          <p:cNvSpPr>
            <a:spLocks noGrp="1"/>
          </p:cNvSpPr>
          <p:nvPr>
            <p:ph type="sldNum" sz="quarter" idx="12"/>
          </p:nvPr>
        </p:nvSpPr>
        <p:spPr/>
        <p:txBody>
          <a:body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267212133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2293B8A-AC5E-448D-90F1-5F90DC8C0860}" type="datetime1">
              <a:rPr lang="en-US" smtClean="0"/>
              <a:t>12/2/2021</a:t>
            </a:fld>
            <a:endParaRPr lang="en-US" dirty="0"/>
          </a:p>
        </p:txBody>
      </p:sp>
      <p:sp>
        <p:nvSpPr>
          <p:cNvPr id="4" name="Footer Placeholder 3"/>
          <p:cNvSpPr>
            <a:spLocks noGrp="1"/>
          </p:cNvSpPr>
          <p:nvPr>
            <p:ph type="ftr" sz="quarter" idx="11"/>
          </p:nvPr>
        </p:nvSpPr>
        <p:spPr/>
        <p:txBody>
          <a:bodyPr/>
          <a:lstStyle/>
          <a:p>
            <a:r>
              <a:rPr lang="en-US" dirty="0" smtClean="0"/>
              <a:t>Add a footer</a:t>
            </a:r>
            <a:endParaRPr lang="en-US" dirty="0"/>
          </a:p>
        </p:txBody>
      </p:sp>
      <p:sp>
        <p:nvSpPr>
          <p:cNvPr id="5" name="Slide Number Placeholder 4"/>
          <p:cNvSpPr>
            <a:spLocks noGrp="1"/>
          </p:cNvSpPr>
          <p:nvPr>
            <p:ph type="sldNum" sz="quarter" idx="12"/>
          </p:nvPr>
        </p:nvSpPr>
        <p:spPr/>
        <p:txBody>
          <a:bodyPr/>
          <a:lstStyle/>
          <a:p>
            <a:fld id="{7DC1BBB0-96F0-4077-A278-0F3FB5C104D3}" type="slidenum">
              <a:rPr lang="en-US" smtClean="0"/>
              <a:t>‹#›</a:t>
            </a:fld>
            <a:endParaRPr lang="en-US" dirty="0"/>
          </a:p>
        </p:txBody>
      </p:sp>
    </p:spTree>
    <p:extLst>
      <p:ext uri="{BB962C8B-B14F-4D97-AF65-F5344CB8AC3E}">
        <p14:creationId xmlns:p14="http://schemas.microsoft.com/office/powerpoint/2010/main" val="192657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0D0D57-1DF2-4CE0-A88F-4398D994BF4C}" type="datetime1">
              <a:rPr lang="en-US" smtClean="0"/>
              <a:t>12/2/2021</a:t>
            </a:fld>
            <a:endParaRPr lang="en-US" dirty="0"/>
          </a:p>
        </p:txBody>
      </p:sp>
      <p:sp>
        <p:nvSpPr>
          <p:cNvPr id="3" name="Footer Placeholder 2"/>
          <p:cNvSpPr>
            <a:spLocks noGrp="1"/>
          </p:cNvSpPr>
          <p:nvPr>
            <p:ph type="ftr" sz="quarter" idx="11"/>
          </p:nvPr>
        </p:nvSpPr>
        <p:spPr/>
        <p:txBody>
          <a:bodyPr/>
          <a:lstStyle/>
          <a:p>
            <a:r>
              <a:rPr lang="en-US" dirty="0" smtClean="0"/>
              <a:t>Add a footer</a:t>
            </a:r>
            <a:endParaRPr lang="en-US" dirty="0"/>
          </a:p>
        </p:txBody>
      </p:sp>
      <p:sp>
        <p:nvSpPr>
          <p:cNvPr id="4" name="Slide Number Placeholder 3"/>
          <p:cNvSpPr>
            <a:spLocks noGrp="1"/>
          </p:cNvSpPr>
          <p:nvPr>
            <p:ph type="sldNum" sz="quarter" idx="12"/>
          </p:nvPr>
        </p:nvSpPr>
        <p:spPr/>
        <p:txBody>
          <a:body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37109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smtClean="0"/>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A11A79-789F-42C6-A798-E2703A37BA23}"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dirty="0" smtClean="0"/>
              <a:t>Add a footer</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dirty="0"/>
          </a:p>
        </p:txBody>
      </p:sp>
    </p:spTree>
    <p:extLst>
      <p:ext uri="{BB962C8B-B14F-4D97-AF65-F5344CB8AC3E}">
        <p14:creationId xmlns:p14="http://schemas.microsoft.com/office/powerpoint/2010/main" val="132806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8074BA6-2CAA-43FD-B6CB-325C80A91D3E}" type="datetime1">
              <a:rPr lang="en-US" smtClean="0"/>
              <a:t>12/2/2021</a:t>
            </a:fld>
            <a:endParaRPr lang="en-US" dirty="0"/>
          </a:p>
        </p:txBody>
      </p:sp>
      <p:sp>
        <p:nvSpPr>
          <p:cNvPr id="6" name="Footer Placeholder 5"/>
          <p:cNvSpPr>
            <a:spLocks noGrp="1"/>
          </p:cNvSpPr>
          <p:nvPr>
            <p:ph type="ftr" sz="quarter" idx="11"/>
          </p:nvPr>
        </p:nvSpPr>
        <p:spPr/>
        <p:txBody>
          <a:bodyPr/>
          <a:lstStyle/>
          <a:p>
            <a:r>
              <a:rPr lang="en-US" dirty="0" smtClean="0"/>
              <a:t>Add a footer</a:t>
            </a:r>
            <a:endParaRPr lang="en-US" dirty="0"/>
          </a:p>
        </p:txBody>
      </p:sp>
      <p:sp>
        <p:nvSpPr>
          <p:cNvPr id="7" name="Slide Number Placeholder 6"/>
          <p:cNvSpPr>
            <a:spLocks noGrp="1"/>
          </p:cNvSpPr>
          <p:nvPr>
            <p:ph type="sldNum" sz="quarter" idx="12"/>
          </p:nvPr>
        </p:nvSpPr>
        <p:spPr/>
        <p:txBody>
          <a:bodyPr/>
          <a:lstStyle/>
          <a:p>
            <a:fld id="{7DC1BBB0-96F0-4077-A278-0F3FB5C104D3}" type="slidenum">
              <a:rPr lang="en-US" smtClean="0"/>
              <a:t>‹#›</a:t>
            </a:fld>
            <a:endParaRPr lang="en-US" dirty="0"/>
          </a:p>
        </p:txBody>
      </p:sp>
      <p:sp>
        <p:nvSpPr>
          <p:cNvPr id="8" name="Rectangle 7"/>
          <p:cNvSpPr/>
          <p:nvPr userDrawn="1"/>
        </p:nvSpPr>
        <p:spPr>
          <a:xfrm>
            <a:off x="5103812" y="0"/>
            <a:ext cx="6324601"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dirty="0"/>
          </a:p>
        </p:txBody>
      </p:sp>
    </p:spTree>
    <p:extLst>
      <p:ext uri="{BB962C8B-B14F-4D97-AF65-F5344CB8AC3E}">
        <p14:creationId xmlns:p14="http://schemas.microsoft.com/office/powerpoint/2010/main" val="62197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D141A01-0FF1-467E-B344-8F7D0706474A}" type="datetime1">
              <a:rPr lang="en-US" smtClean="0"/>
              <a:pPr/>
              <a:t>12/2/2021</a:t>
            </a:fld>
            <a:endParaRPr lang="en-US" dirty="0"/>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dirty="0" smtClean="0"/>
              <a:t>Add a footer</a:t>
            </a:r>
            <a:endParaRPr lang="en-US" dirty="0"/>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7DC1BBB0-96F0-4077-A278-0F3FB5C104D3}" type="slidenum">
              <a:rPr lang="en-US" smtClean="0"/>
              <a:pPr/>
              <a:t>‹#›</a:t>
            </a:fld>
            <a:endParaRPr lang="en-US" dirty="0"/>
          </a:p>
        </p:txBody>
      </p:sp>
    </p:spTree>
    <p:extLst>
      <p:ext uri="{BB962C8B-B14F-4D97-AF65-F5344CB8AC3E}">
        <p14:creationId xmlns:p14="http://schemas.microsoft.com/office/powerpoint/2010/main" val="424789216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guide id="3" pos="1007" userDrawn="1">
          <p15:clr>
            <a:srgbClr val="F26B43"/>
          </p15:clr>
        </p15:guide>
        <p15:guide id="4" pos="719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hc.ndhealth.gov/hcsap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State Programs’ Familiarization</a:t>
            </a:r>
            <a:endParaRPr lang="en-US" dirty="0"/>
          </a:p>
        </p:txBody>
      </p:sp>
      <p:sp>
        <p:nvSpPr>
          <p:cNvPr id="3" name="Subtitle 2"/>
          <p:cNvSpPr>
            <a:spLocks noGrp="1"/>
          </p:cNvSpPr>
          <p:nvPr>
            <p:ph type="subTitle" idx="1"/>
          </p:nvPr>
        </p:nvSpPr>
        <p:spPr/>
        <p:txBody>
          <a:bodyPr/>
          <a:lstStyle/>
          <a:p>
            <a:r>
              <a:rPr lang="en-US" dirty="0" smtClean="0"/>
              <a:t>Fargo Cass Public Health</a:t>
            </a:r>
          </a:p>
          <a:p>
            <a:r>
              <a:rPr lang="en-US" dirty="0" smtClean="0"/>
              <a:t> </a:t>
            </a:r>
            <a:endParaRPr lang="en-US" dirty="0"/>
          </a:p>
        </p:txBody>
      </p:sp>
    </p:spTree>
    <p:extLst>
      <p:ext uri="{BB962C8B-B14F-4D97-AF65-F5344CB8AC3E}">
        <p14:creationId xmlns:p14="http://schemas.microsoft.com/office/powerpoint/2010/main" val="491996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Everbridge is 2 Parts</a:t>
            </a:r>
            <a:endParaRPr lang="en-US" dirty="0"/>
          </a:p>
        </p:txBody>
      </p:sp>
      <p:sp>
        <p:nvSpPr>
          <p:cNvPr id="3" name="Content Placeholder 2"/>
          <p:cNvSpPr>
            <a:spLocks noGrp="1"/>
          </p:cNvSpPr>
          <p:nvPr>
            <p:ph idx="1"/>
          </p:nvPr>
        </p:nvSpPr>
        <p:spPr/>
        <p:txBody>
          <a:bodyPr/>
          <a:lstStyle/>
          <a:p>
            <a:r>
              <a:rPr lang="en-US" dirty="0" smtClean="0"/>
              <a:t>1. </a:t>
            </a:r>
            <a:r>
              <a:rPr lang="en-US" dirty="0"/>
              <a:t>U</a:t>
            </a:r>
            <a:r>
              <a:rPr lang="en-US" dirty="0" smtClean="0"/>
              <a:t>ploading/Updating a Contact List</a:t>
            </a:r>
          </a:p>
          <a:p>
            <a:r>
              <a:rPr lang="en-US" dirty="0" smtClean="0"/>
              <a:t>2. Requesting a Message</a:t>
            </a:r>
          </a:p>
        </p:txBody>
      </p:sp>
    </p:spTree>
    <p:extLst>
      <p:ext uri="{BB962C8B-B14F-4D97-AF65-F5344CB8AC3E}">
        <p14:creationId xmlns:p14="http://schemas.microsoft.com/office/powerpoint/2010/main" val="116147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Uploading/Updating a Contact </a:t>
            </a:r>
            <a:r>
              <a:rPr lang="en-US" dirty="0"/>
              <a:t>L</a:t>
            </a:r>
            <a:r>
              <a:rPr lang="en-US" dirty="0" smtClean="0"/>
              <a:t>ist	</a:t>
            </a:r>
            <a:endParaRPr lang="en-US" dirty="0"/>
          </a:p>
        </p:txBody>
      </p:sp>
      <p:sp>
        <p:nvSpPr>
          <p:cNvPr id="3" name="Content Placeholder 2"/>
          <p:cNvSpPr>
            <a:spLocks noGrp="1"/>
          </p:cNvSpPr>
          <p:nvPr>
            <p:ph idx="1"/>
          </p:nvPr>
        </p:nvSpPr>
        <p:spPr/>
        <p:txBody>
          <a:bodyPr/>
          <a:lstStyle/>
          <a:p>
            <a:r>
              <a:rPr lang="en-US" dirty="0" smtClean="0"/>
              <a:t>Everbridge works in lists</a:t>
            </a:r>
          </a:p>
          <a:p>
            <a:pPr lvl="1"/>
            <a:r>
              <a:rPr lang="en-US" dirty="0" smtClean="0"/>
              <a:t>Staff List</a:t>
            </a:r>
          </a:p>
          <a:p>
            <a:pPr lvl="1"/>
            <a:r>
              <a:rPr lang="en-US" dirty="0" smtClean="0"/>
              <a:t>Resident List </a:t>
            </a:r>
          </a:p>
          <a:p>
            <a:pPr lvl="1"/>
            <a:r>
              <a:rPr lang="en-US" dirty="0" smtClean="0"/>
              <a:t>Next of Kin list</a:t>
            </a:r>
          </a:p>
          <a:p>
            <a:pPr lvl="1"/>
            <a:endParaRPr lang="en-US" dirty="0" smtClean="0"/>
          </a:p>
        </p:txBody>
      </p:sp>
    </p:spTree>
    <p:extLst>
      <p:ext uri="{BB962C8B-B14F-4D97-AF65-F5344CB8AC3E}">
        <p14:creationId xmlns:p14="http://schemas.microsoft.com/office/powerpoint/2010/main" val="138778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Uploading/Updating a Contact List	</a:t>
            </a:r>
          </a:p>
        </p:txBody>
      </p:sp>
      <p:sp>
        <p:nvSpPr>
          <p:cNvPr id="3" name="Content Placeholder 2"/>
          <p:cNvSpPr>
            <a:spLocks noGrp="1"/>
          </p:cNvSpPr>
          <p:nvPr>
            <p:ph idx="1"/>
          </p:nvPr>
        </p:nvSpPr>
        <p:spPr/>
        <p:txBody>
          <a:bodyPr/>
          <a:lstStyle/>
          <a:p>
            <a:r>
              <a:rPr lang="en-US" dirty="0" smtClean="0"/>
              <a:t>Lists can be updated daily, weekly, monthly, yearly. Your list is ONLY as current as the last time you updated it.</a:t>
            </a:r>
          </a:p>
          <a:p>
            <a:endParaRPr lang="en-US" dirty="0"/>
          </a:p>
          <a:p>
            <a:endParaRPr lang="en-US" dirty="0" smtClean="0"/>
          </a:p>
          <a:p>
            <a:pPr lvl="1"/>
            <a:r>
              <a:rPr lang="en-US" dirty="0" smtClean="0"/>
              <a:t>Example: If you haven’t uploaded an NOK list in a year and have experienced even one death in your facility since the update, you are running the risk of sending messages out to someone who has experienced that loss. These messages are constant reminders that their loved one is no longer here. Preventing this is KEY.</a:t>
            </a:r>
          </a:p>
          <a:p>
            <a:pPr marL="457063" lvl="1" indent="0">
              <a:buNone/>
            </a:pPr>
            <a:endParaRPr lang="en-US" dirty="0"/>
          </a:p>
        </p:txBody>
      </p:sp>
    </p:spTree>
    <p:extLst>
      <p:ext uri="{BB962C8B-B14F-4D97-AF65-F5344CB8AC3E}">
        <p14:creationId xmlns:p14="http://schemas.microsoft.com/office/powerpoint/2010/main" val="193667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Requesting a Message</a:t>
            </a:r>
            <a:endParaRPr lang="en-US" dirty="0"/>
          </a:p>
        </p:txBody>
      </p:sp>
      <p:sp>
        <p:nvSpPr>
          <p:cNvPr id="3" name="Content Placeholder 2"/>
          <p:cNvSpPr>
            <a:spLocks noGrp="1"/>
          </p:cNvSpPr>
          <p:nvPr>
            <p:ph idx="1"/>
          </p:nvPr>
        </p:nvSpPr>
        <p:spPr/>
        <p:txBody>
          <a:bodyPr/>
          <a:lstStyle/>
          <a:p>
            <a:r>
              <a:rPr lang="en-US" dirty="0" smtClean="0"/>
              <a:t>To request a message, follow the standard outline below:</a:t>
            </a:r>
          </a:p>
          <a:p>
            <a:endParaRPr lang="en-US" dirty="0"/>
          </a:p>
          <a:p>
            <a:pPr lvl="1"/>
            <a:r>
              <a:rPr lang="en-US" dirty="0" smtClean="0"/>
              <a:t>Message</a:t>
            </a:r>
          </a:p>
          <a:p>
            <a:pPr lvl="1"/>
            <a:r>
              <a:rPr lang="en-US" dirty="0" smtClean="0"/>
              <a:t>Name of the List (given at time of upload, from NDDOH staff member)</a:t>
            </a:r>
          </a:p>
          <a:p>
            <a:pPr lvl="1"/>
            <a:r>
              <a:rPr lang="en-US" dirty="0" smtClean="0"/>
              <a:t>Date and Time you want the message sent.</a:t>
            </a:r>
          </a:p>
          <a:p>
            <a:pPr lvl="2"/>
            <a:r>
              <a:rPr lang="en-US" dirty="0" smtClean="0"/>
              <a:t>This can be today, next week on Tuesday at 2p, or next year even. </a:t>
            </a:r>
          </a:p>
          <a:p>
            <a:pPr lvl="1"/>
            <a:r>
              <a:rPr lang="en-US" dirty="0" smtClean="0"/>
              <a:t>Caller ID number</a:t>
            </a:r>
          </a:p>
          <a:p>
            <a:pPr lvl="1"/>
            <a:r>
              <a:rPr lang="en-US" dirty="0" smtClean="0"/>
              <a:t>Method of Delivery</a:t>
            </a:r>
          </a:p>
          <a:p>
            <a:pPr lvl="1"/>
            <a:endParaRPr lang="en-US" dirty="0"/>
          </a:p>
        </p:txBody>
      </p:sp>
    </p:spTree>
    <p:extLst>
      <p:ext uri="{BB962C8B-B14F-4D97-AF65-F5344CB8AC3E}">
        <p14:creationId xmlns:p14="http://schemas.microsoft.com/office/powerpoint/2010/main" val="2360002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Health Care (HC) Standard</a:t>
            </a:r>
            <a:endParaRPr lang="en-US" dirty="0"/>
          </a:p>
        </p:txBody>
      </p:sp>
      <p:sp>
        <p:nvSpPr>
          <p:cNvPr id="14" name="Content Placeholder 13"/>
          <p:cNvSpPr>
            <a:spLocks noGrp="1"/>
          </p:cNvSpPr>
          <p:nvPr>
            <p:ph idx="1"/>
          </p:nvPr>
        </p:nvSpPr>
        <p:spPr>
          <a:xfrm>
            <a:off x="677158" y="2160591"/>
            <a:ext cx="8594429" cy="1192210"/>
          </a:xfrm>
        </p:spPr>
        <p:txBody>
          <a:bodyPr/>
          <a:lstStyle/>
          <a:p>
            <a:pPr lvl="0"/>
            <a:r>
              <a:rPr lang="en-US" dirty="0" smtClean="0"/>
              <a:t>Data management system utilized by </a:t>
            </a:r>
            <a:r>
              <a:rPr lang="en-US" dirty="0" smtClean="0"/>
              <a:t>NDDoH</a:t>
            </a:r>
            <a:endParaRPr lang="en-US" dirty="0"/>
          </a:p>
          <a:p>
            <a:pPr lvl="1"/>
            <a:r>
              <a:rPr lang="en-US" dirty="0" smtClean="0"/>
              <a:t>Patient tracking</a:t>
            </a:r>
          </a:p>
          <a:p>
            <a:pPr lvl="1"/>
            <a:r>
              <a:rPr lang="en-US" dirty="0" smtClean="0"/>
              <a:t>Bed availability</a:t>
            </a:r>
          </a:p>
          <a:p>
            <a:pPr marL="457063" lvl="1" indent="0">
              <a:buNone/>
            </a:pPr>
            <a:endParaRPr lang="en-US" dirty="0" smtClean="0"/>
          </a:p>
          <a:p>
            <a:pPr marL="457063" lvl="1" indent="0">
              <a:buNone/>
            </a:pPr>
            <a:endParaRPr lang="en-US" dirty="0"/>
          </a:p>
        </p:txBody>
      </p:sp>
      <p:sp>
        <p:nvSpPr>
          <p:cNvPr id="4" name="Content Placeholder 13"/>
          <p:cNvSpPr txBox="1">
            <a:spLocks/>
          </p:cNvSpPr>
          <p:nvPr/>
        </p:nvSpPr>
        <p:spPr>
          <a:xfrm>
            <a:off x="661715" y="3582992"/>
            <a:ext cx="8594429" cy="1192210"/>
          </a:xfrm>
          <a:prstGeom prst="rect">
            <a:avLst/>
          </a:prstGeom>
        </p:spPr>
        <p:txBody>
          <a:bodyPr vert="horz" lIns="91440" tIns="45720" rIns="91440" bIns="45720" rtlCol="0">
            <a:normAutofit/>
          </a:bodyPr>
          <a:lst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hlinkClick r:id="rId2"/>
              </a:rPr>
              <a:t>https://</a:t>
            </a:r>
            <a:r>
              <a:rPr lang="en-US" dirty="0" smtClean="0">
                <a:hlinkClick r:id="rId2"/>
              </a:rPr>
              <a:t>hc.ndhealth.gov/hcsapp</a:t>
            </a:r>
            <a:endParaRPr lang="en-US" dirty="0"/>
          </a:p>
          <a:p>
            <a:endParaRPr lang="en-US" dirty="0" smtClean="0"/>
          </a:p>
          <a:p>
            <a:pPr marL="457063" lvl="1" indent="0">
              <a:buFont typeface="Wingdings 3" charset="2"/>
              <a:buNone/>
            </a:pPr>
            <a:endParaRPr lang="en-US" dirty="0"/>
          </a:p>
        </p:txBody>
      </p:sp>
    </p:spTree>
    <p:extLst>
      <p:ext uri="{BB962C8B-B14F-4D97-AF65-F5344CB8AC3E}">
        <p14:creationId xmlns:p14="http://schemas.microsoft.com/office/powerpoint/2010/main" val="3674706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7159" y="609600"/>
            <a:ext cx="8594428" cy="5432425"/>
          </a:xfrm>
        </p:spPr>
      </p:pic>
    </p:spTree>
    <p:extLst>
      <p:ext uri="{BB962C8B-B14F-4D97-AF65-F5344CB8AC3E}">
        <p14:creationId xmlns:p14="http://schemas.microsoft.com/office/powerpoint/2010/main" val="281060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State Programs </a:t>
            </a:r>
            <a:endParaRPr lang="en-US" sz="4800" dirty="0"/>
          </a:p>
        </p:txBody>
      </p:sp>
      <p:sp>
        <p:nvSpPr>
          <p:cNvPr id="3" name="Content Placeholder 2"/>
          <p:cNvSpPr>
            <a:spLocks noGrp="1"/>
          </p:cNvSpPr>
          <p:nvPr>
            <p:ph idx="1"/>
          </p:nvPr>
        </p:nvSpPr>
        <p:spPr/>
        <p:txBody>
          <a:bodyPr>
            <a:normAutofit/>
          </a:bodyPr>
          <a:lstStyle/>
          <a:p>
            <a:r>
              <a:rPr lang="en-US" sz="3200" dirty="0" smtClean="0"/>
              <a:t>Health Alert Network (HAN) Assets</a:t>
            </a:r>
          </a:p>
          <a:p>
            <a:r>
              <a:rPr lang="en-US" sz="3200" dirty="0" smtClean="0"/>
              <a:t>Everbridge</a:t>
            </a:r>
            <a:endParaRPr lang="en-US" sz="3200" dirty="0" smtClean="0"/>
          </a:p>
          <a:p>
            <a:r>
              <a:rPr lang="en-US" sz="3200" dirty="0" smtClean="0"/>
              <a:t>Health Care (HC) Standard</a:t>
            </a:r>
            <a:endParaRPr lang="en-US" sz="3200" dirty="0"/>
          </a:p>
        </p:txBody>
      </p:sp>
    </p:spTree>
    <p:extLst>
      <p:ext uri="{BB962C8B-B14F-4D97-AF65-F5344CB8AC3E}">
        <p14:creationId xmlns:p14="http://schemas.microsoft.com/office/powerpoint/2010/main" val="339581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Health Alert Network (HAN) Assets</a:t>
            </a:r>
            <a:endParaRPr lang="en-US" dirty="0"/>
          </a:p>
        </p:txBody>
      </p:sp>
      <p:sp>
        <p:nvSpPr>
          <p:cNvPr id="14" name="Content Placeholder 13"/>
          <p:cNvSpPr>
            <a:spLocks noGrp="1"/>
          </p:cNvSpPr>
          <p:nvPr>
            <p:ph idx="1"/>
          </p:nvPr>
        </p:nvSpPr>
        <p:spPr>
          <a:xfrm>
            <a:off x="677158" y="2160590"/>
            <a:ext cx="8922454" cy="3880773"/>
          </a:xfrm>
        </p:spPr>
        <p:txBody>
          <a:bodyPr>
            <a:normAutofit/>
          </a:bodyPr>
          <a:lstStyle/>
          <a:p>
            <a:pPr lvl="0"/>
            <a:r>
              <a:rPr lang="en-US" sz="2400" dirty="0" smtClean="0"/>
              <a:t>HAN Assets can be found at </a:t>
            </a:r>
            <a:r>
              <a:rPr lang="en-US" sz="2400" b="1" dirty="0" smtClean="0"/>
              <a:t>hanassets.nd.gov</a:t>
            </a:r>
          </a:p>
          <a:p>
            <a:pPr lvl="0"/>
            <a:r>
              <a:rPr lang="en-US" sz="2400" dirty="0" smtClean="0"/>
              <a:t>It is the site for all the medical cache located in Bismarck.</a:t>
            </a:r>
          </a:p>
          <a:p>
            <a:pPr lvl="0"/>
            <a:r>
              <a:rPr lang="en-US" sz="2400" dirty="0" smtClean="0"/>
              <a:t>Consumable goods must be replaced to the cache, unless it is during a declared emergency. </a:t>
            </a:r>
          </a:p>
          <a:p>
            <a:pPr lvl="0"/>
            <a:r>
              <a:rPr lang="en-US" sz="2400" dirty="0" smtClean="0"/>
              <a:t>If you set up a new account, you can ignore membership. </a:t>
            </a:r>
            <a:endParaRPr lang="en-US" sz="2400" dirty="0"/>
          </a:p>
        </p:txBody>
      </p:sp>
    </p:spTree>
    <p:extLst>
      <p:ext uri="{BB962C8B-B14F-4D97-AF65-F5344CB8AC3E}">
        <p14:creationId xmlns:p14="http://schemas.microsoft.com/office/powerpoint/2010/main" val="3561498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302" y="609600"/>
            <a:ext cx="9227459" cy="4495800"/>
          </a:xfrm>
        </p:spPr>
      </p:pic>
      <p:sp>
        <p:nvSpPr>
          <p:cNvPr id="5" name="Oval 4"/>
          <p:cNvSpPr/>
          <p:nvPr/>
        </p:nvSpPr>
        <p:spPr>
          <a:xfrm>
            <a:off x="5408612" y="685800"/>
            <a:ext cx="1600200" cy="3810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81156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811" y="851362"/>
            <a:ext cx="8911369" cy="4330238"/>
          </a:xfrm>
          <a:prstGeom prst="rect">
            <a:avLst/>
          </a:prstGeom>
        </p:spPr>
      </p:pic>
      <p:sp>
        <p:nvSpPr>
          <p:cNvPr id="6" name="Oval 5"/>
          <p:cNvSpPr/>
          <p:nvPr/>
        </p:nvSpPr>
        <p:spPr>
          <a:xfrm>
            <a:off x="3399562" y="3200400"/>
            <a:ext cx="1600200" cy="16764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2831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012" y="990600"/>
            <a:ext cx="9066330" cy="4419600"/>
          </a:xfrm>
        </p:spPr>
      </p:pic>
      <p:sp>
        <p:nvSpPr>
          <p:cNvPr id="5" name="Oval 4"/>
          <p:cNvSpPr/>
          <p:nvPr/>
        </p:nvSpPr>
        <p:spPr>
          <a:xfrm>
            <a:off x="3427412" y="2895600"/>
            <a:ext cx="1600200" cy="3810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5996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3212" y="1600200"/>
            <a:ext cx="8534400" cy="4169411"/>
          </a:xfrm>
        </p:spPr>
      </p:pic>
      <p:sp>
        <p:nvSpPr>
          <p:cNvPr id="5" name="Oval 4"/>
          <p:cNvSpPr/>
          <p:nvPr/>
        </p:nvSpPr>
        <p:spPr>
          <a:xfrm>
            <a:off x="5789612" y="3429000"/>
            <a:ext cx="914400" cy="3810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4192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3212" y="1447800"/>
            <a:ext cx="8730226" cy="4267200"/>
          </a:xfrm>
        </p:spPr>
      </p:pic>
      <p:sp>
        <p:nvSpPr>
          <p:cNvPr id="5" name="Oval 4"/>
          <p:cNvSpPr/>
          <p:nvPr/>
        </p:nvSpPr>
        <p:spPr>
          <a:xfrm>
            <a:off x="6094412" y="3505200"/>
            <a:ext cx="990600" cy="4572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055812" y="2514600"/>
            <a:ext cx="3810000" cy="297180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29707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Everbridge </a:t>
            </a:r>
            <a:endParaRPr lang="en-US" dirty="0"/>
          </a:p>
        </p:txBody>
      </p:sp>
      <p:sp>
        <p:nvSpPr>
          <p:cNvPr id="14" name="Content Placeholder 13"/>
          <p:cNvSpPr>
            <a:spLocks noGrp="1"/>
          </p:cNvSpPr>
          <p:nvPr>
            <p:ph idx="1"/>
          </p:nvPr>
        </p:nvSpPr>
        <p:spPr/>
        <p:txBody>
          <a:bodyPr/>
          <a:lstStyle/>
          <a:p>
            <a:pPr lvl="0"/>
            <a:r>
              <a:rPr lang="en-US" dirty="0" smtClean="0"/>
              <a:t>Everbridge is an emergency mass notification system paid for and managed by NDDOH Emergency Preparedness and Response Division. </a:t>
            </a:r>
          </a:p>
          <a:p>
            <a:pPr lvl="1"/>
            <a:r>
              <a:rPr lang="en-US" dirty="0" smtClean="0"/>
              <a:t>This is a FREE mass notification system for your facility’s use. </a:t>
            </a:r>
            <a:endParaRPr lang="en-US" dirty="0"/>
          </a:p>
        </p:txBody>
      </p:sp>
    </p:spTree>
    <p:extLst>
      <p:ext uri="{BB962C8B-B14F-4D97-AF65-F5344CB8AC3E}">
        <p14:creationId xmlns:p14="http://schemas.microsoft.com/office/powerpoint/2010/main" val="21823040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15ED37-D514-41C3-9B3C-B262145D17B7}">
  <ds:schemaRefs>
    <ds:schemaRef ds:uri="http://schemas.microsoft.com/office/2006/documentManagement/types"/>
    <ds:schemaRef ds:uri="http://purl.org/dc/elements/1.1/"/>
    <ds:schemaRef ds:uri="a4f35948-e619-41b3-aa29-22878b09cfd2"/>
    <ds:schemaRef ds:uri="http://www.w3.org/XML/1998/namespace"/>
    <ds:schemaRef ds:uri="http://schemas.microsoft.com/office/2006/metadata/properties"/>
    <ds:schemaRef ds:uri="http://purl.org/dc/terms/"/>
    <ds:schemaRef ds:uri="http://purl.org/dc/dcmitype/"/>
    <ds:schemaRef ds:uri="http://schemas.microsoft.com/office/infopath/2007/PartnerControls"/>
    <ds:schemaRef ds:uri="http://schemas.openxmlformats.org/package/2006/metadata/core-properties"/>
    <ds:schemaRef ds:uri="40262f94-9f35-4ac3-9a90-690165a166b7"/>
  </ds:schemaRefs>
</ds:datastoreItem>
</file>

<file path=customXml/itemProps2.xml><?xml version="1.0" encoding="utf-8"?>
<ds:datastoreItem xmlns:ds="http://schemas.openxmlformats.org/officeDocument/2006/customXml" ds:itemID="{D8853CD7-B1C6-4FDD-B6D0-92A83B857D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E783485-1103-4BBC-98A1-D39A248154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420</TotalTime>
  <Words>321</Words>
  <Application>Microsoft Office PowerPoint</Application>
  <PresentationFormat>Custom</PresentationFormat>
  <Paragraphs>43</Paragraphs>
  <Slides>15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Trebuchet MS</vt:lpstr>
      <vt:lpstr>Wingdings 3</vt:lpstr>
      <vt:lpstr>Facet</vt:lpstr>
      <vt:lpstr>State Programs’ Familiarization</vt:lpstr>
      <vt:lpstr>State Programs </vt:lpstr>
      <vt:lpstr>Health Alert Network (HAN) Assets</vt:lpstr>
      <vt:lpstr>PowerPoint Presentation</vt:lpstr>
      <vt:lpstr>PowerPoint Presentation</vt:lpstr>
      <vt:lpstr>PowerPoint Presentation</vt:lpstr>
      <vt:lpstr>PowerPoint Presentation</vt:lpstr>
      <vt:lpstr>PowerPoint Presentation</vt:lpstr>
      <vt:lpstr>Everbridge </vt:lpstr>
      <vt:lpstr>Everbridge is 2 Parts</vt:lpstr>
      <vt:lpstr>Uploading/Updating a Contact List </vt:lpstr>
      <vt:lpstr>Uploading/Updating a Contact List </vt:lpstr>
      <vt:lpstr>Requesting a Message</vt:lpstr>
      <vt:lpstr>Health Care (HC) Standard</vt:lpstr>
      <vt:lpstr>PowerPoint Presentation</vt:lpstr>
    </vt:vector>
  </TitlesOfParts>
  <Company>City of Fargo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Aggressive Winter Storm</dc:title>
  <dc:creator>Benjamin Snyder</dc:creator>
  <cp:lastModifiedBy>Benjamin Snyder</cp:lastModifiedBy>
  <cp:revision>20</cp:revision>
  <dcterms:created xsi:type="dcterms:W3CDTF">2021-11-30T20:30:51Z</dcterms:created>
  <dcterms:modified xsi:type="dcterms:W3CDTF">2021-12-02T19:04:26Z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74067300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