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notesMasterIdLst>
    <p:notesMasterId r:id="rId33"/>
  </p:notesMasterIdLst>
  <p:sldIdLst>
    <p:sldId id="256" r:id="rId2"/>
    <p:sldId id="266" r:id="rId3"/>
    <p:sldId id="258" r:id="rId4"/>
    <p:sldId id="257" r:id="rId5"/>
    <p:sldId id="267" r:id="rId6"/>
    <p:sldId id="268" r:id="rId7"/>
    <p:sldId id="261" r:id="rId8"/>
    <p:sldId id="269" r:id="rId9"/>
    <p:sldId id="262" r:id="rId10"/>
    <p:sldId id="270" r:id="rId11"/>
    <p:sldId id="263" r:id="rId12"/>
    <p:sldId id="271" r:id="rId13"/>
    <p:sldId id="275" r:id="rId14"/>
    <p:sldId id="274" r:id="rId15"/>
    <p:sldId id="273" r:id="rId16"/>
    <p:sldId id="272" r:id="rId17"/>
    <p:sldId id="264" r:id="rId18"/>
    <p:sldId id="276" r:id="rId19"/>
    <p:sldId id="278" r:id="rId20"/>
    <p:sldId id="279" r:id="rId21"/>
    <p:sldId id="282" r:id="rId22"/>
    <p:sldId id="280" r:id="rId23"/>
    <p:sldId id="281" r:id="rId24"/>
    <p:sldId id="283" r:id="rId25"/>
    <p:sldId id="277" r:id="rId26"/>
    <p:sldId id="265" r:id="rId27"/>
    <p:sldId id="284" r:id="rId28"/>
    <p:sldId id="285" r:id="rId29"/>
    <p:sldId id="286" r:id="rId30"/>
    <p:sldId id="287" r:id="rId31"/>
    <p:sldId id="260" r:id="rId32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82640" autoAdjust="0"/>
  </p:normalViewPr>
  <p:slideViewPr>
    <p:cSldViewPr snapToGrid="0">
      <p:cViewPr>
        <p:scale>
          <a:sx n="79" d="100"/>
          <a:sy n="79" d="100"/>
        </p:scale>
        <p:origin x="-586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North</a:t>
            </a:r>
            <a:r>
              <a:rPr lang="en-US" sz="1800" baseline="0" dirty="0"/>
              <a:t> Dakota State-wide Legionellosis Incidence Rate by Year, 2006-2016 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Sheet1!$C$5</c:f>
              <c:strCache>
                <c:ptCount val="1"/>
                <c:pt idx="0">
                  <c:v>Rate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Sheet1!$A$6:$A$16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Sheet1!$C$6:$C$16</c:f>
              <c:numCache>
                <c:formatCode>General</c:formatCode>
                <c:ptCount val="11"/>
                <c:pt idx="0">
                  <c:v>0.14867876614465553</c:v>
                </c:pt>
                <c:pt idx="1">
                  <c:v>0.29735753228931106</c:v>
                </c:pt>
                <c:pt idx="2">
                  <c:v>0.44603629843396653</c:v>
                </c:pt>
                <c:pt idx="3">
                  <c:v>0.29735753228931106</c:v>
                </c:pt>
                <c:pt idx="4">
                  <c:v>0.89207259686793305</c:v>
                </c:pt>
                <c:pt idx="5">
                  <c:v>0.44603629843396653</c:v>
                </c:pt>
                <c:pt idx="6">
                  <c:v>0.44603629843396653</c:v>
                </c:pt>
                <c:pt idx="7">
                  <c:v>0.44603629843396653</c:v>
                </c:pt>
                <c:pt idx="8">
                  <c:v>0.59471506457862211</c:v>
                </c:pt>
                <c:pt idx="9">
                  <c:v>0.74339383072327758</c:v>
                </c:pt>
                <c:pt idx="10">
                  <c:v>0.74339383072327758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5B-45DD-AF1E-03B53F7A7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530496"/>
        <c:axId val="39532416"/>
      </c:lineChart>
      <c:catAx>
        <c:axId val="3953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2416"/>
        <c:crosses val="autoZero"/>
        <c:auto val="1"/>
        <c:lblAlgn val="ctr"/>
        <c:lblOffset val="100"/>
        <c:noMultiLvlLbl val="0"/>
      </c:catAx>
      <c:valAx>
        <c:axId val="395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3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262EF-E062-4887-8BE9-E556896CC07E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FACB0-C6B3-4504-A063-B3EFFF0A5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2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-aspiration, too (drinking water, ice)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ACB0-C6B3-4504-A063-B3EFFF0A59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Facilities may also request assistance when it is known that a single case of Legionellosis has been identified in a facility.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ACB0-C6B3-4504-A063-B3EFFF0A59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97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consultants—facility choice, may want to hire someone like an industrial hygienist to help with changes moving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ACB0-C6B3-4504-A063-B3EFFF0A59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3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resources section for link to water management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ACB0-C6B3-4504-A063-B3EFFF0A59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2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Additional information from CMS may be forthcoming, but likely will not provide explicit instructions on exactly what/when to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FACB0-C6B3-4504-A063-B3EFFF0A59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0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9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71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1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7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8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09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6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2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4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7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legionella/downloads/legionella-environmental-assessment.pdf" TargetMode="External"/><Relationship Id="rId2" Type="http://schemas.openxmlformats.org/officeDocument/2006/relationships/hyperlink" Target="https://www.cdc.gov/legionella/downloads/toolkit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5" Type="http://schemas.openxmlformats.org/officeDocument/2006/relationships/hyperlink" Target="https://surveyortraining.cms.hhs.gov/pubs/VideoInformation.aspx?id=134&amp;cid=0CMSLEGWEB-Archived" TargetMode="External"/><Relationship Id="rId4" Type="http://schemas.openxmlformats.org/officeDocument/2006/relationships/hyperlink" Target="https://www.cdc.gov/legionella/videos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48B911-9D90-434A-BC94-741FBAD1BE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Legionellosis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87BCD9-43F5-4FF7-9731-84C94F76B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610209"/>
          </a:xfrm>
        </p:spPr>
        <p:txBody>
          <a:bodyPr/>
          <a:lstStyle/>
          <a:p>
            <a:r>
              <a:rPr lang="en-US" dirty="0"/>
              <a:t>Outbreak Investigation and Environmental Sampling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5F30FC-8B1A-4D47-A28F-316967ABB809}"/>
              </a:ext>
            </a:extLst>
          </p:cNvPr>
          <p:cNvSpPr txBox="1"/>
          <p:nvPr/>
        </p:nvSpPr>
        <p:spPr>
          <a:xfrm>
            <a:off x="0" y="6046573"/>
            <a:ext cx="689507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Jill K Baber, MPH</a:t>
            </a:r>
          </a:p>
          <a:p>
            <a:r>
              <a:rPr lang="en-US" sz="1400" dirty="0"/>
              <a:t>North Dakota Department of Health, Division of Disease Control</a:t>
            </a:r>
          </a:p>
          <a:p>
            <a:r>
              <a:rPr lang="en-US" sz="1400" dirty="0"/>
              <a:t>2017 NDEHA Conference, 10/18/2017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DE9015F7-C6CD-479D-B94F-61BC2C080B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72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F46507-5BCA-4B98-BA83-715BC91A8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Dakota Case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8C1667-99DC-43A6-8D69-891F31522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cases are investigated by </a:t>
            </a:r>
            <a:r>
              <a:rPr lang="en-US" dirty="0" err="1"/>
              <a:t>NDDoH</a:t>
            </a:r>
            <a:r>
              <a:rPr lang="en-US" dirty="0"/>
              <a:t> field epidemiologists</a:t>
            </a:r>
          </a:p>
          <a:p>
            <a:pPr lvl="1"/>
            <a:r>
              <a:rPr lang="en-US" dirty="0"/>
              <a:t>Travel info</a:t>
            </a:r>
          </a:p>
          <a:p>
            <a:pPr lvl="1"/>
            <a:r>
              <a:rPr lang="en-US" dirty="0"/>
              <a:t>Possible water exposures</a:t>
            </a:r>
          </a:p>
          <a:p>
            <a:pPr lvl="1"/>
            <a:r>
              <a:rPr lang="en-US" dirty="0"/>
              <a:t>Possible healthcare exposures</a:t>
            </a:r>
          </a:p>
          <a:p>
            <a:pPr lvl="1"/>
            <a:r>
              <a:rPr lang="en-US" dirty="0"/>
              <a:t>Clinical data</a:t>
            </a:r>
          </a:p>
          <a:p>
            <a:pPr lvl="1"/>
            <a:r>
              <a:rPr lang="en-US" dirty="0"/>
              <a:t>EH personnel are alerted if possible exposure location identified</a:t>
            </a:r>
          </a:p>
          <a:p>
            <a:r>
              <a:rPr lang="en-US" dirty="0"/>
              <a:t>Because of the potential for outbreaks, including outbreaks in other states, Legionellosis is considered first priority, meaning case investigation is initiated within 24 hours. </a:t>
            </a:r>
          </a:p>
          <a:p>
            <a:r>
              <a:rPr lang="en-US" dirty="0"/>
              <a:t>Data are sent within five days to the Centers for Disease Control and Prevention.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B9CC1AA-C4BE-4FB4-A264-25193B5A6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219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A5B448-9F4C-4DA1-9AE6-55977BEC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Travel-Associated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F86069-0FC6-42A4-8B01-57D26F084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NDDoH</a:t>
            </a:r>
            <a:r>
              <a:rPr lang="en-US" dirty="0"/>
              <a:t> receives a notification if an out-of-state (or out-of-country) case traveled to North Dakota during their incubation period. </a:t>
            </a:r>
          </a:p>
          <a:p>
            <a:pPr lvl="1"/>
            <a:r>
              <a:rPr lang="en-US" dirty="0"/>
              <a:t>NOT included in North Dakota case count</a:t>
            </a:r>
          </a:p>
          <a:p>
            <a:pPr lvl="1"/>
            <a:r>
              <a:rPr lang="en-US" dirty="0"/>
              <a:t>Notification includes:</a:t>
            </a:r>
          </a:p>
          <a:p>
            <a:pPr lvl="2"/>
            <a:r>
              <a:rPr lang="en-US" dirty="0"/>
              <a:t>Limited non-identifiable demographic data</a:t>
            </a:r>
          </a:p>
          <a:p>
            <a:pPr lvl="2"/>
            <a:r>
              <a:rPr lang="en-US" dirty="0"/>
              <a:t>Location of stay</a:t>
            </a:r>
          </a:p>
          <a:p>
            <a:pPr lvl="2"/>
            <a:r>
              <a:rPr lang="en-US" dirty="0"/>
              <a:t>Dates of stay</a:t>
            </a:r>
          </a:p>
          <a:p>
            <a:pPr lvl="1"/>
            <a:r>
              <a:rPr lang="en-US" dirty="0"/>
              <a:t>Investigation prompted when more than one notification is received for a North Dakota building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1A71A87-C68E-4FDF-AACA-0477058F0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71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719F65-58BC-427F-9321-58604CFB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Legionella</a:t>
            </a:r>
            <a:r>
              <a:rPr lang="en-US" dirty="0"/>
              <a:t> and the Built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5BACF6-3BF0-4157-BF4A-FE1C4C8C0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Fresh water is reservoir for </a:t>
            </a:r>
            <a:r>
              <a:rPr lang="en-US" i="1" dirty="0"/>
              <a:t>Legionella</a:t>
            </a:r>
          </a:p>
          <a:p>
            <a:r>
              <a:rPr lang="en-US" dirty="0"/>
              <a:t>In nature, </a:t>
            </a:r>
            <a:r>
              <a:rPr lang="en-US" i="1" dirty="0"/>
              <a:t>Legionella</a:t>
            </a:r>
            <a:r>
              <a:rPr lang="en-US" dirty="0"/>
              <a:t> generally exists in insufficient quantities to cause disease</a:t>
            </a:r>
          </a:p>
          <a:p>
            <a:r>
              <a:rPr lang="en-US" dirty="0"/>
              <a:t>Buildings can provide a more ideal environment for </a:t>
            </a:r>
            <a:r>
              <a:rPr lang="en-US" i="1" dirty="0"/>
              <a:t>Legionella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Better environment for to growth</a:t>
            </a:r>
          </a:p>
          <a:p>
            <a:pPr lvl="1"/>
            <a:r>
              <a:rPr lang="en-US" dirty="0"/>
              <a:t>Opportunities for contaminated water to be aerosolized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47B3DFF-59C3-440D-955C-7ABA41A25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6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F3201C-EB90-463C-B8E7-E6B267EE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Legionella</a:t>
            </a:r>
            <a:r>
              <a:rPr lang="en-US" dirty="0"/>
              <a:t> and the Built Environment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3B09FDC-C5F1-4233-8397-E94B63C6FD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do </a:t>
            </a:r>
            <a:r>
              <a:rPr lang="en-US" i="1" dirty="0"/>
              <a:t>Legionella</a:t>
            </a:r>
            <a:r>
              <a:rPr lang="en-US" dirty="0"/>
              <a:t> (and other pathogens) get into a building’s water system?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B1FEF9-B97E-44E3-A248-5735F97B7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 anchor="t"/>
          <a:lstStyle/>
          <a:p>
            <a:r>
              <a:rPr lang="en-US" dirty="0"/>
              <a:t>Certain activities can introduce dirt and other materials into the system:</a:t>
            </a:r>
          </a:p>
          <a:p>
            <a:pPr lvl="1"/>
            <a:r>
              <a:rPr lang="en-US" dirty="0"/>
              <a:t>Construction (new and renovation)</a:t>
            </a:r>
          </a:p>
          <a:p>
            <a:pPr lvl="1"/>
            <a:r>
              <a:rPr lang="en-US" dirty="0"/>
              <a:t>Water main breaks</a:t>
            </a:r>
          </a:p>
          <a:p>
            <a:pPr lvl="1"/>
            <a:r>
              <a:rPr lang="en-US" dirty="0"/>
              <a:t>Changes to municipal water quality</a:t>
            </a:r>
          </a:p>
          <a:p>
            <a:r>
              <a:rPr lang="en-US" dirty="0"/>
              <a:t>These activities can help by either introducing </a:t>
            </a:r>
            <a:r>
              <a:rPr lang="en-US" i="1" dirty="0"/>
              <a:t>Legionella</a:t>
            </a:r>
            <a:r>
              <a:rPr lang="en-US" dirty="0"/>
              <a:t> or by introducing other materials that can use up available disinfectant.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63D0040-64D2-4105-A962-104E9B821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factors promote growth of </a:t>
            </a:r>
            <a:r>
              <a:rPr lang="en-US" i="1" dirty="0"/>
              <a:t>Legionella</a:t>
            </a:r>
            <a:r>
              <a:rPr lang="en-US" dirty="0"/>
              <a:t> once inside a water system?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B165C9D-7DD5-49E0-A83F-757398F8149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anchor="t"/>
          <a:lstStyle/>
          <a:p>
            <a:r>
              <a:rPr lang="en-US" dirty="0"/>
              <a:t>The presence of biofilm, scale, and sediment</a:t>
            </a:r>
          </a:p>
          <a:p>
            <a:r>
              <a:rPr lang="en-US" dirty="0"/>
              <a:t>Fluctuations in water temperature and/or pH</a:t>
            </a:r>
          </a:p>
          <a:p>
            <a:r>
              <a:rPr lang="en-US" dirty="0"/>
              <a:t>Inadequate levels of disinfectant</a:t>
            </a:r>
          </a:p>
          <a:p>
            <a:r>
              <a:rPr lang="en-US" dirty="0"/>
              <a:t>Changes in water pressure</a:t>
            </a:r>
          </a:p>
          <a:p>
            <a:r>
              <a:rPr lang="en-US" dirty="0"/>
              <a:t>Water stagnation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AEA57DB-38ED-40C3-BCDB-AFCAC6476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610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576BC-1365-4FFD-BB85-23D8AC788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Legionella</a:t>
            </a:r>
            <a:r>
              <a:rPr lang="en-US" dirty="0"/>
              <a:t> and the Built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A63177-CE87-4416-9D06-BED9038C2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67912" y="1357312"/>
            <a:ext cx="3474720" cy="4632007"/>
          </a:xfrm>
        </p:spPr>
        <p:txBody>
          <a:bodyPr anchor="t">
            <a:normAutofit/>
          </a:bodyPr>
          <a:lstStyle/>
          <a:p>
            <a:pPr lvl="1"/>
            <a:r>
              <a:rPr lang="en-US" dirty="0"/>
              <a:t>Hot and cold water storage tanks</a:t>
            </a:r>
          </a:p>
          <a:p>
            <a:pPr lvl="1"/>
            <a:r>
              <a:rPr lang="en-US" dirty="0"/>
              <a:t>Water heaters</a:t>
            </a:r>
          </a:p>
          <a:p>
            <a:pPr lvl="1"/>
            <a:r>
              <a:rPr lang="en-US" dirty="0"/>
              <a:t>Expansion tanks</a:t>
            </a:r>
          </a:p>
          <a:p>
            <a:pPr lvl="1"/>
            <a:r>
              <a:rPr lang="en-US" dirty="0"/>
              <a:t>Water filters</a:t>
            </a:r>
          </a:p>
          <a:p>
            <a:pPr lvl="1"/>
            <a:r>
              <a:rPr lang="en-US" dirty="0"/>
              <a:t>Electronic and manual faucets</a:t>
            </a:r>
          </a:p>
          <a:p>
            <a:pPr lvl="1"/>
            <a:r>
              <a:rPr lang="en-US" dirty="0"/>
              <a:t>Aerators</a:t>
            </a:r>
          </a:p>
          <a:p>
            <a:pPr lvl="1"/>
            <a:r>
              <a:rPr lang="en-US" dirty="0"/>
              <a:t>Faucet flow restrictors</a:t>
            </a:r>
          </a:p>
          <a:p>
            <a:pPr lvl="1"/>
            <a:r>
              <a:rPr lang="en-US" dirty="0"/>
              <a:t>Showerheads and hoses</a:t>
            </a:r>
          </a:p>
          <a:p>
            <a:pPr lvl="1"/>
            <a:r>
              <a:rPr lang="en-US" dirty="0"/>
              <a:t>Pipes, valves, and fittings</a:t>
            </a:r>
          </a:p>
          <a:p>
            <a:pPr lvl="1"/>
            <a:r>
              <a:rPr lang="en-US" dirty="0"/>
              <a:t>Centrally installed misters, atomizers, air washers, and humidifiers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9BB512-0D28-435E-8895-2A03551C9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1357312"/>
            <a:ext cx="3474720" cy="4632008"/>
          </a:xfrm>
        </p:spPr>
        <p:txBody>
          <a:bodyPr anchor="t"/>
          <a:lstStyle/>
          <a:p>
            <a:r>
              <a:rPr lang="en-US" sz="1800" dirty="0" err="1"/>
              <a:t>Nonstream</a:t>
            </a:r>
            <a:r>
              <a:rPr lang="en-US" sz="1800" dirty="0"/>
              <a:t> aerosol-generating humidifiers</a:t>
            </a:r>
          </a:p>
          <a:p>
            <a:r>
              <a:rPr lang="en-US" sz="1800" dirty="0"/>
              <a:t>Infrequently used equipment including eyewash stations</a:t>
            </a:r>
          </a:p>
          <a:p>
            <a:r>
              <a:rPr lang="en-US" sz="1800" dirty="0"/>
              <a:t>Ice machines</a:t>
            </a:r>
          </a:p>
          <a:p>
            <a:r>
              <a:rPr lang="en-US" sz="1800" dirty="0"/>
              <a:t>Hot tubs</a:t>
            </a:r>
          </a:p>
          <a:p>
            <a:r>
              <a:rPr lang="en-US" sz="1800" dirty="0"/>
              <a:t>Decorative Fountains</a:t>
            </a:r>
          </a:p>
          <a:p>
            <a:r>
              <a:rPr lang="en-US" sz="1800" dirty="0"/>
              <a:t>Cooling towers</a:t>
            </a:r>
          </a:p>
          <a:p>
            <a:r>
              <a:rPr lang="en-US" sz="1800" dirty="0"/>
              <a:t>Medical equipment</a:t>
            </a:r>
          </a:p>
          <a:p>
            <a:pPr lvl="1"/>
            <a:r>
              <a:rPr lang="en-US" dirty="0"/>
              <a:t>CPAP machines</a:t>
            </a:r>
          </a:p>
          <a:p>
            <a:pPr lvl="1"/>
            <a:r>
              <a:rPr lang="en-US" dirty="0"/>
              <a:t>Hydrotherapy equipment</a:t>
            </a:r>
          </a:p>
          <a:p>
            <a:pPr lvl="1"/>
            <a:r>
              <a:rPr lang="en-US" dirty="0"/>
              <a:t>Bronchoscopes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32E47B9-0889-4051-B2AD-73FF06953ED4}"/>
              </a:ext>
            </a:extLst>
          </p:cNvPr>
          <p:cNvSpPr txBox="1"/>
          <p:nvPr/>
        </p:nvSpPr>
        <p:spPr>
          <a:xfrm>
            <a:off x="3867912" y="800671"/>
            <a:ext cx="7424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Where can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Legionella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grow, spread, and aerosolize? Many places!</a:t>
            </a:r>
          </a:p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93E7684-6118-4756-A1CE-CD7AC6EF5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8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C7993D-D7F1-4A06-920D-FC23C595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Temperatures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12686CB-C4D4-47F9-B6B3-5F80FE80C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A3E2F586-05B9-4B13-8919-108837454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11847"/>
              </p:ext>
            </p:extLst>
          </p:nvPr>
        </p:nvGraphicFramePr>
        <p:xfrm>
          <a:off x="3705224" y="789706"/>
          <a:ext cx="47609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836">
                  <a:extLst>
                    <a:ext uri="{9D8B030D-6E8A-4147-A177-3AD203B41FA5}">
                      <a16:colId xmlns:a16="http://schemas.microsoft.com/office/drawing/2014/main" xmlns="" val="3422385950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xmlns="" val="1184809632"/>
                    </a:ext>
                  </a:extLst>
                </a:gridCol>
                <a:gridCol w="3100388">
                  <a:extLst>
                    <a:ext uri="{9D8B030D-6E8A-4147-A177-3AD203B41FA5}">
                      <a16:colId xmlns:a16="http://schemas.microsoft.com/office/drawing/2014/main" xmlns="" val="187803976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Temperature</a:t>
                      </a:r>
                    </a:p>
                    <a:p>
                      <a:pPr algn="ctr"/>
                      <a:r>
                        <a:rPr lang="en-US" dirty="0">
                          <a:latin typeface="Century Gothic" panose="020B0502020202020204" pitchFamily="34" charset="0"/>
                        </a:rPr>
                        <a:t>ºC/ºF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of </a:t>
                      </a:r>
                      <a:r>
                        <a:rPr lang="en-US" i="1" dirty="0"/>
                        <a:t>Legionella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84874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Dormant but viable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908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35-46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95-115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Optimal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7645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90% Kill in two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8404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90% Kill in two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307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&gt;158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 Rapid kill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18121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725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86D1BB-E123-435A-9912-CC24E9562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Biofilms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F313FB-49EE-4741-B942-481BC49C8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311" y="2543355"/>
            <a:ext cx="7972425" cy="29415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attaches to biofilm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</a:p>
          <a:p>
            <a:pPr marL="0" indent="0" algn="ctr">
              <a:buNone/>
            </a:pPr>
            <a:r>
              <a:rPr lang="en-US" sz="2400" dirty="0">
                <a:sym typeface="Wingdings" panose="05000000000000000000" pitchFamily="2" charset="2"/>
              </a:rPr>
              <a:t>replicates to form a microcolony  </a:t>
            </a:r>
          </a:p>
          <a:p>
            <a:pPr marL="0" indent="0" algn="ctr">
              <a:buNone/>
            </a:pPr>
            <a:r>
              <a:rPr lang="en-US" sz="2400" dirty="0">
                <a:sym typeface="Wingdings" panose="05000000000000000000" pitchFamily="2" charset="2"/>
              </a:rPr>
              <a:t>colony matures  </a:t>
            </a:r>
          </a:p>
          <a:p>
            <a:pPr marL="0" indent="0" algn="ctr">
              <a:buNone/>
            </a:pPr>
            <a:r>
              <a:rPr lang="en-US" sz="2400" dirty="0">
                <a:sym typeface="Wingdings" panose="05000000000000000000" pitchFamily="2" charset="2"/>
              </a:rPr>
              <a:t>bacteria break of colony to form new colonies on biofilm  </a:t>
            </a:r>
          </a:p>
          <a:p>
            <a:pPr marL="0" indent="0" algn="ctr">
              <a:buNone/>
            </a:pPr>
            <a:r>
              <a:rPr lang="en-US" sz="2400" dirty="0">
                <a:sym typeface="Wingdings" panose="05000000000000000000" pitchFamily="2" charset="2"/>
              </a:rPr>
              <a:t>some bacteria break of colony and continue in water system to end fixture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A8CCBB1-EFA5-44C9-A0B8-7CA8A372B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8E2093E-FFDD-4E90-B92C-4F1EB7A76E12}"/>
              </a:ext>
            </a:extLst>
          </p:cNvPr>
          <p:cNvSpPr txBox="1"/>
          <p:nvPr/>
        </p:nvSpPr>
        <p:spPr>
          <a:xfrm>
            <a:off x="3643310" y="1257300"/>
            <a:ext cx="7972425" cy="14773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Building water systems offer a warm, enclosed space with regular access to air and water—great for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Legionella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other aerobic organisms!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Biofilms can be difficult to remove</a:t>
            </a:r>
          </a:p>
          <a:p>
            <a:pPr marL="285750" indent="-285750"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 a single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Legionella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bacterium can contaminate your water system: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3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061A9D-2E29-44C8-B42A-22A01D27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Outbreak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2A9820-B59C-4207-8E61-852F7E546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</a:t>
            </a:r>
            <a:r>
              <a:rPr lang="en-US" dirty="0" err="1"/>
              <a:t>NDDoH</a:t>
            </a:r>
            <a:r>
              <a:rPr lang="en-US" dirty="0"/>
              <a:t> discovers a building is a shared risk factor for two or more unrelated cases of Legionellosis, and outbreak investigation is prompted </a:t>
            </a:r>
          </a:p>
          <a:p>
            <a:r>
              <a:rPr lang="en-US" dirty="0"/>
              <a:t>A full investigation will include personnel from Disease Control, the Division of Microbiology, and local environmental health personnel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0AC9E38-92F1-4005-A6CF-CF9C21708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287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C97314-7B9A-4A05-9578-25A83186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Outbreak Investigation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ED9577C-B4FE-4A3D-87A3-596384D23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9A7ADC-6227-49A6-BC4C-63FAE0C63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6860" y="847667"/>
            <a:ext cx="3507846" cy="515352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Additional </a:t>
            </a:r>
            <a:r>
              <a:rPr lang="en-US" b="1" dirty="0"/>
              <a:t>case information </a:t>
            </a:r>
            <a:r>
              <a:rPr lang="en-US" dirty="0"/>
              <a:t>obtained, including information about accommodations, and visits to surrounding attractions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An </a:t>
            </a:r>
            <a:r>
              <a:rPr lang="en-US" b="1" dirty="0"/>
              <a:t>environmental assessment </a:t>
            </a:r>
            <a:r>
              <a:rPr lang="en-US" dirty="0"/>
              <a:t>is conducted at the facility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/>
              <a:t>Samples as collected from various locations with in the facility for </a:t>
            </a:r>
            <a:r>
              <a:rPr lang="en-US" b="1" dirty="0"/>
              <a:t>laboratory testing</a:t>
            </a:r>
          </a:p>
        </p:txBody>
      </p:sp>
    </p:spTree>
    <p:extLst>
      <p:ext uri="{BB962C8B-B14F-4D97-AF65-F5344CB8AC3E}">
        <p14:creationId xmlns:p14="http://schemas.microsoft.com/office/powerpoint/2010/main" val="1483903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F1DCA4-A9CC-4DA0-9786-35C3B1831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B68D46-420C-4C01-8466-4C0EF0ECB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an outbreak, the investigation team will view the facility and speak with building maintenance personnel; investigations include:</a:t>
            </a:r>
          </a:p>
          <a:p>
            <a:pPr lvl="1"/>
            <a:r>
              <a:rPr lang="en-US" dirty="0"/>
              <a:t>Review of building water system, including building schematics, water management plants, sample results, and recent consultancies</a:t>
            </a:r>
          </a:p>
          <a:p>
            <a:pPr lvl="1"/>
            <a:r>
              <a:rPr lang="en-US" dirty="0"/>
              <a:t>Tour of all buildings on the premises</a:t>
            </a:r>
          </a:p>
          <a:p>
            <a:pPr lvl="1"/>
            <a:r>
              <a:rPr lang="en-US" dirty="0"/>
              <a:t>Sample collection from</a:t>
            </a:r>
          </a:p>
          <a:p>
            <a:r>
              <a:rPr lang="en-US" dirty="0"/>
              <a:t>The </a:t>
            </a:r>
            <a:r>
              <a:rPr lang="en-US" dirty="0" err="1"/>
              <a:t>NDDoH</a:t>
            </a:r>
            <a:r>
              <a:rPr lang="en-US" dirty="0"/>
              <a:t> utilizes the CDC outbreak toolkit for outbreak investigation, which provides a comprehensive form for guiding the environmental investigation (see Resources slide)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CFEBBF9-8A34-4C02-BE96-6DE155199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79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CFC9F0-756F-46C2-83AD-0F345E27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1976 American Legion Convention, Philadelphia, 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61CD22-1E6B-470A-AA77-B20AF52C8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Legionnaire’s Disease was first identified after a large outbreak in July of 1976 related to an American Legion convention</a:t>
            </a:r>
          </a:p>
          <a:p>
            <a:r>
              <a:rPr lang="en-US" dirty="0"/>
              <a:t>Convention attendees with unexplained pneumonia</a:t>
            </a:r>
          </a:p>
          <a:p>
            <a:pPr lvl="1"/>
            <a:r>
              <a:rPr lang="en-US" dirty="0"/>
              <a:t>221 cases</a:t>
            </a:r>
          </a:p>
          <a:p>
            <a:pPr lvl="1"/>
            <a:r>
              <a:rPr lang="en-US" dirty="0"/>
              <a:t>2/3 cases hospitalized</a:t>
            </a:r>
          </a:p>
          <a:p>
            <a:pPr lvl="1"/>
            <a:r>
              <a:rPr lang="en-US" dirty="0"/>
              <a:t>34 deaths</a:t>
            </a:r>
          </a:p>
          <a:p>
            <a:r>
              <a:rPr lang="en-US" i="1" dirty="0"/>
              <a:t>Legionella pneumophila </a:t>
            </a:r>
            <a:r>
              <a:rPr lang="en-US" dirty="0"/>
              <a:t>identified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1DDD61A-DE87-43C5-93FB-5DD993BC5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183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92DB15-5BB5-451F-8244-C9A3117D1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Assessment: Sample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3C0660-652B-474C-A860-BAB56E9A0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2393442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/>
              <a:t>During sample collection, the following is measured or obtained: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dirty="0"/>
              <a:t>Chlorine residual levels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dirty="0"/>
              <a:t>Water temperature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dirty="0"/>
              <a:t>pH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dirty="0"/>
              <a:t>Water Sample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dirty="0"/>
              <a:t>Biofilm samples (swab)</a:t>
            </a:r>
          </a:p>
          <a:p>
            <a:r>
              <a:rPr lang="en-US" dirty="0"/>
              <a:t>It is important to make sure the right equipment and sufficient supplies are on hand to conduct an environmental assessment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5D7771A-F066-4A25-9691-500588C73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862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CB3E6F-8AD3-4A5B-B696-F9757860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Assessment: Sample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2B74D6-8D54-45D2-B682-AA1DF06B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Important equipment for samples collection can include:</a:t>
            </a:r>
          </a:p>
          <a:p>
            <a:pPr lvl="1"/>
            <a:r>
              <a:rPr lang="en-US" u="sng" dirty="0"/>
              <a:t>Sterile</a:t>
            </a:r>
            <a:r>
              <a:rPr lang="en-US" dirty="0"/>
              <a:t> plastic 1 L bottles (at least one for every location that must be sampled)</a:t>
            </a:r>
          </a:p>
          <a:p>
            <a:pPr lvl="1"/>
            <a:r>
              <a:rPr lang="en-US" dirty="0"/>
              <a:t>Sodium Thiosulfate</a:t>
            </a:r>
          </a:p>
          <a:p>
            <a:pPr lvl="1"/>
            <a:r>
              <a:rPr lang="en-US" dirty="0"/>
              <a:t>Pipettes and bulbs</a:t>
            </a:r>
          </a:p>
          <a:p>
            <a:pPr lvl="1"/>
            <a:r>
              <a:rPr lang="en-US" dirty="0"/>
              <a:t>Chlorine analyzer</a:t>
            </a:r>
          </a:p>
          <a:p>
            <a:pPr lvl="1"/>
            <a:r>
              <a:rPr lang="en-US" dirty="0"/>
              <a:t>Thermometer</a:t>
            </a:r>
          </a:p>
          <a:p>
            <a:pPr lvl="1"/>
            <a:r>
              <a:rPr lang="en-US" dirty="0"/>
              <a:t>Labels</a:t>
            </a:r>
          </a:p>
          <a:p>
            <a:pPr lvl="1"/>
            <a:r>
              <a:rPr lang="en-US" dirty="0"/>
              <a:t>Chain of custody documentation</a:t>
            </a:r>
          </a:p>
          <a:p>
            <a:pPr lvl="1"/>
            <a:r>
              <a:rPr lang="en-US" dirty="0"/>
              <a:t>Dacron-tipped swabs</a:t>
            </a:r>
          </a:p>
          <a:p>
            <a:pPr lvl="1"/>
            <a:r>
              <a:rPr lang="en-US" dirty="0"/>
              <a:t>Sterile plastic screw top tubes</a:t>
            </a:r>
          </a:p>
          <a:p>
            <a:pPr lvl="1"/>
            <a:r>
              <a:rPr lang="en-US" dirty="0"/>
              <a:t>Coolers or other equipment needed for transport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D9EF946-90E2-4764-B8C8-80D2B0DB6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008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E4F41-9470-4508-BFF3-B0449ABB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Assessment: Sample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F05FF-C4A5-4331-BEA4-B457B732D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locations where samples are collected can include:</a:t>
            </a:r>
          </a:p>
          <a:p>
            <a:pPr lvl="1"/>
            <a:r>
              <a:rPr lang="en-US" dirty="0"/>
              <a:t>Sinks and showers </a:t>
            </a:r>
          </a:p>
          <a:p>
            <a:pPr lvl="1"/>
            <a:r>
              <a:rPr lang="en-US" dirty="0"/>
              <a:t>Pools and hot tubs (including filters)</a:t>
            </a:r>
          </a:p>
          <a:p>
            <a:pPr lvl="1"/>
            <a:r>
              <a:rPr lang="en-US" dirty="0"/>
              <a:t>Hot water heaters</a:t>
            </a:r>
          </a:p>
          <a:p>
            <a:pPr lvl="1"/>
            <a:r>
              <a:rPr lang="en-US" dirty="0"/>
              <a:t>Water softening equipment</a:t>
            </a:r>
          </a:p>
          <a:p>
            <a:pPr lvl="1"/>
            <a:r>
              <a:rPr lang="en-US" dirty="0"/>
              <a:t>Municipal point of entry</a:t>
            </a:r>
          </a:p>
          <a:p>
            <a:pPr lvl="1"/>
            <a:r>
              <a:rPr lang="en-US" dirty="0"/>
              <a:t>Medical equipment that utilizes and holds water</a:t>
            </a:r>
          </a:p>
          <a:p>
            <a:pPr lvl="1"/>
            <a:r>
              <a:rPr lang="en-US" dirty="0"/>
              <a:t>Decorative water features</a:t>
            </a:r>
          </a:p>
          <a:p>
            <a:pPr lvl="1"/>
            <a:r>
              <a:rPr lang="en-US" dirty="0"/>
              <a:t>Any kind of water storage tank or device that is part of the water system</a:t>
            </a:r>
          </a:p>
          <a:p>
            <a:r>
              <a:rPr lang="en-US" dirty="0"/>
              <a:t>The CDC provides excellent training videos on how to collect and transport samples. These techniques can be used for both outbreak and routine sample collection (see Resources slide)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3717C97-3AB5-4F94-A9BB-D02666415C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49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811CE1-CAE3-4E94-A07B-04A63FFC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an Environmental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11A62F-BF44-42B3-B1B4-05DDD4353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Collected samples will be analyzed for the presence of </a:t>
            </a:r>
            <a:r>
              <a:rPr lang="en-US" i="1" dirty="0"/>
              <a:t>Legionella </a:t>
            </a:r>
            <a:r>
              <a:rPr lang="en-US" dirty="0"/>
              <a:t>(results can take 10-14 days)</a:t>
            </a:r>
          </a:p>
          <a:p>
            <a:r>
              <a:rPr lang="en-US" dirty="0"/>
              <a:t>The outbreak team with work with the CDC to create recommendations for remediation or future action</a:t>
            </a:r>
          </a:p>
          <a:p>
            <a:r>
              <a:rPr lang="en-US" dirty="0"/>
              <a:t>Results and recommendations are provided to the facility</a:t>
            </a:r>
          </a:p>
          <a:p>
            <a:pPr lvl="1"/>
            <a:r>
              <a:rPr lang="en-US" dirty="0"/>
              <a:t>Recommendations will be provided in writing; information for immediate action will also be provided verbally</a:t>
            </a:r>
          </a:p>
          <a:p>
            <a:pPr lvl="1"/>
            <a:r>
              <a:rPr lang="en-US" dirty="0"/>
              <a:t>Failure to isolate </a:t>
            </a:r>
            <a:r>
              <a:rPr lang="en-US" i="1" dirty="0"/>
              <a:t>Legionella</a:t>
            </a:r>
            <a:r>
              <a:rPr lang="en-US" dirty="0"/>
              <a:t> in collected samples is </a:t>
            </a:r>
            <a:r>
              <a:rPr lang="en-US" u="sng" dirty="0"/>
              <a:t>does not </a:t>
            </a:r>
            <a:r>
              <a:rPr lang="en-US" dirty="0"/>
              <a:t>indicate the facility is free from </a:t>
            </a:r>
            <a:r>
              <a:rPr lang="en-US" i="1" dirty="0"/>
              <a:t>Legionella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25F06CC-5C03-468C-A3F0-DA9B248A7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7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A9BFB3-0572-4473-AA25-E489A3CC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an Environmental Assessment: Remediation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4FD166-E1B6-479E-9CFE-B770812D7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ASHRAE recommends two methods to remove </a:t>
            </a:r>
            <a:r>
              <a:rPr lang="en-US" i="1" dirty="0"/>
              <a:t>Legionella</a:t>
            </a:r>
            <a:r>
              <a:rPr lang="en-US" dirty="0"/>
              <a:t>: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dirty="0"/>
              <a:t>Hot water flush (160-170</a:t>
            </a:r>
            <a:r>
              <a:rPr lang="en-US" dirty="0">
                <a:latin typeface="Century Gothic" panose="020B0502020202020204" pitchFamily="34" charset="0"/>
              </a:rPr>
              <a:t>º</a:t>
            </a:r>
            <a:r>
              <a:rPr lang="en-US" dirty="0"/>
              <a:t>F)</a:t>
            </a:r>
          </a:p>
          <a:p>
            <a:pPr marL="845820" lvl="1" indent="-342900">
              <a:buFont typeface="+mj-lt"/>
              <a:buAutoNum type="arabicPeriod"/>
            </a:pPr>
            <a:r>
              <a:rPr lang="en-US" dirty="0"/>
              <a:t>System chlorination (min 2 ppm, 2 hours)</a:t>
            </a:r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pPr marL="845820" lvl="1" indent="-342900">
              <a:buFont typeface="+mj-lt"/>
              <a:buAutoNum type="arabicPeriod"/>
            </a:pPr>
            <a:endParaRPr lang="en-US" dirty="0"/>
          </a:p>
          <a:p>
            <a:r>
              <a:rPr lang="en-US" b="1" u="sng" dirty="0"/>
              <a:t>Remember</a:t>
            </a:r>
            <a:r>
              <a:rPr lang="en-US" b="1" dirty="0"/>
              <a:t>: </a:t>
            </a:r>
            <a:r>
              <a:rPr lang="en-US" b="1" i="1" dirty="0"/>
              <a:t>Legionella</a:t>
            </a:r>
            <a:r>
              <a:rPr lang="en-US" b="1" dirty="0"/>
              <a:t> identified at one point can could have come from anywhere upstream in the water system!</a:t>
            </a:r>
          </a:p>
          <a:p>
            <a:r>
              <a:rPr lang="en-US" dirty="0"/>
              <a:t>Follow-up testing and system monitoring will occur after remediation </a:t>
            </a:r>
          </a:p>
          <a:p>
            <a:r>
              <a:rPr lang="en-US" dirty="0"/>
              <a:t>May choose to engage a </a:t>
            </a:r>
            <a:r>
              <a:rPr lang="en-US" i="1" dirty="0"/>
              <a:t>Legionella</a:t>
            </a:r>
            <a:r>
              <a:rPr lang="en-US" dirty="0"/>
              <a:t> consultant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D47393E-EE33-488F-A809-489C6860F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37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FDDECD-B369-4C4B-BDBB-5C4C13502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Outbreak through Water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BBCED0-86F0-496B-9A5D-A85D92B63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187" y="864107"/>
            <a:ext cx="4234543" cy="5120640"/>
          </a:xfrm>
        </p:spPr>
        <p:txBody>
          <a:bodyPr/>
          <a:lstStyle/>
          <a:p>
            <a:r>
              <a:rPr lang="en-US" dirty="0"/>
              <a:t>Ongoing control is important in reducing the burden of Legionellosis</a:t>
            </a:r>
          </a:p>
          <a:p>
            <a:r>
              <a:rPr lang="en-US" dirty="0"/>
              <a:t>ASHRAE Proposed New Standard 188: Prevention of Legionellosis Associated with Building Water Systems</a:t>
            </a:r>
          </a:p>
          <a:p>
            <a:r>
              <a:rPr lang="en-US" dirty="0"/>
              <a:t>In response, the CDC has developed a toolkit to help building owners:</a:t>
            </a:r>
          </a:p>
          <a:p>
            <a:pPr lvl="1"/>
            <a:r>
              <a:rPr lang="en-US" dirty="0"/>
              <a:t>Evaluate their water system</a:t>
            </a:r>
          </a:p>
          <a:p>
            <a:pPr lvl="1"/>
            <a:r>
              <a:rPr lang="en-US" dirty="0"/>
              <a:t>Develop a water management plan if one is needed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634AFDE-7BA6-4512-8D88-ED9091ED64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B10B023-28B3-4570-9432-E568D86F3E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6429" y="1327594"/>
            <a:ext cx="3825571" cy="4193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58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E09F75-307B-48B4-8601-28CEBABB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CMS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402C8-0E11-4F3A-A92A-71A1ED02C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regulation to reduce </a:t>
            </a:r>
            <a:r>
              <a:rPr lang="en-US" i="1" dirty="0"/>
              <a:t>Legionella</a:t>
            </a:r>
            <a:r>
              <a:rPr lang="en-US" dirty="0"/>
              <a:t> (and other waterborne pathogen) risk in:</a:t>
            </a:r>
          </a:p>
          <a:p>
            <a:pPr lvl="1"/>
            <a:r>
              <a:rPr lang="en-US" dirty="0"/>
              <a:t>Hospitals</a:t>
            </a:r>
          </a:p>
          <a:p>
            <a:pPr lvl="1"/>
            <a:r>
              <a:rPr lang="en-US" dirty="0"/>
              <a:t>Skilled nursing facilities and nursing facilities</a:t>
            </a:r>
          </a:p>
          <a:p>
            <a:pPr lvl="1"/>
            <a:r>
              <a:rPr lang="en-US" dirty="0"/>
              <a:t>Critical access hospitals</a:t>
            </a:r>
          </a:p>
          <a:p>
            <a:r>
              <a:rPr lang="en-US" dirty="0"/>
              <a:t>A response to outbreaks identified in hospitals and nursing homes</a:t>
            </a:r>
          </a:p>
          <a:p>
            <a:pPr lvl="1"/>
            <a:r>
              <a:rPr lang="en-US" dirty="0"/>
              <a:t>High-risk populations</a:t>
            </a:r>
          </a:p>
          <a:p>
            <a:pPr lvl="1"/>
            <a:r>
              <a:rPr lang="en-US" dirty="0"/>
              <a:t>Large, complex water systems</a:t>
            </a:r>
          </a:p>
          <a:p>
            <a:r>
              <a:rPr lang="en-US" dirty="0"/>
              <a:t>Requires facilities to create and follow a water management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8996A8F-7B88-41CB-9A6F-B737847AC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10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A59E0C-B93C-4378-8F71-E00F2D5FD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Routine Testing?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55D675-0375-4330-A727-4A38DAAB6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Question: Is routine testing for </a:t>
            </a:r>
            <a:r>
              <a:rPr lang="en-US" b="1" i="1" dirty="0"/>
              <a:t>Legionella</a:t>
            </a:r>
            <a:r>
              <a:rPr lang="en-US" b="1" dirty="0"/>
              <a:t> recommended?</a:t>
            </a:r>
          </a:p>
          <a:p>
            <a:pPr lvl="1"/>
            <a:r>
              <a:rPr lang="en-US" b="1" dirty="0"/>
              <a:t>Answer: Sometimes!</a:t>
            </a:r>
            <a:endParaRPr lang="en-US" dirty="0"/>
          </a:p>
          <a:p>
            <a:r>
              <a:rPr lang="en-US" dirty="0"/>
              <a:t>Why test for the presence of </a:t>
            </a:r>
            <a:r>
              <a:rPr lang="en-US" i="1" dirty="0"/>
              <a:t>Legionella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Following an outbreak or identified facility related case—Yes!</a:t>
            </a:r>
          </a:p>
          <a:p>
            <a:pPr lvl="1"/>
            <a:r>
              <a:rPr lang="en-US" dirty="0"/>
              <a:t>Validation of efficacy of water management program—Maybe! (or, perform surveillance for </a:t>
            </a:r>
            <a:r>
              <a:rPr lang="en-US" i="1" dirty="0"/>
              <a:t>Legionella</a:t>
            </a:r>
            <a:r>
              <a:rPr lang="en-US" dirty="0"/>
              <a:t> infections)</a:t>
            </a:r>
          </a:p>
          <a:p>
            <a:r>
              <a:rPr lang="en-US" dirty="0"/>
              <a:t>Regular monitoring of water quality parameters (i.e. disinfectant levels, temperature) </a:t>
            </a:r>
            <a:r>
              <a:rPr lang="en-US" u="sng" dirty="0"/>
              <a:t>is</a:t>
            </a:r>
            <a:r>
              <a:rPr lang="en-US" dirty="0"/>
              <a:t> recommended as part of a water management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C89B33-C1E2-4254-BDAF-90A0F0446D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03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F44B40-32A8-4782-B4B4-30F4BD36C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C3A3F4-16DD-4B02-A0D3-ADE96C82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decisions about sample frequency, location, and methodology should be made by the building’s water management team as part of a comprehensive water management program</a:t>
            </a:r>
          </a:p>
          <a:p>
            <a:r>
              <a:rPr lang="en-US" dirty="0"/>
              <a:t>Sampling plans should be based on a variety of factors including:</a:t>
            </a:r>
          </a:p>
          <a:p>
            <a:pPr lvl="1"/>
            <a:r>
              <a:rPr lang="en-US" dirty="0"/>
              <a:t>Environmental assessments and baseline </a:t>
            </a:r>
            <a:r>
              <a:rPr lang="en-US" i="1" dirty="0"/>
              <a:t>Legionella</a:t>
            </a:r>
            <a:r>
              <a:rPr lang="en-US" dirty="0"/>
              <a:t> data</a:t>
            </a:r>
          </a:p>
          <a:p>
            <a:pPr lvl="1"/>
            <a:r>
              <a:rPr lang="en-US" dirty="0"/>
              <a:t> Performance of water management program and trend analysis of </a:t>
            </a:r>
            <a:r>
              <a:rPr lang="en-US" i="1" dirty="0"/>
              <a:t>Legionella</a:t>
            </a:r>
            <a:r>
              <a:rPr lang="en-US" dirty="0"/>
              <a:t> test and water quality parameter results</a:t>
            </a:r>
          </a:p>
          <a:p>
            <a:pPr lvl="2"/>
            <a:r>
              <a:rPr lang="en-US" dirty="0"/>
              <a:t>Correlation of environmental testing results with clinical surveillance data</a:t>
            </a:r>
          </a:p>
          <a:p>
            <a:pPr lvl="1"/>
            <a:r>
              <a:rPr lang="en-US" dirty="0"/>
              <a:t>Building characteristics (age, complexity, populations served)</a:t>
            </a:r>
          </a:p>
          <a:p>
            <a:pPr lvl="1"/>
            <a:r>
              <a:rPr lang="en-US" dirty="0"/>
              <a:t>Sites of possible exposure to aerosolized water</a:t>
            </a:r>
          </a:p>
          <a:p>
            <a:pPr lvl="1"/>
            <a:r>
              <a:rPr lang="en-US" dirty="0"/>
              <a:t>Available resources to support testing.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746EAF9-5DEF-4632-9973-E3240A9D9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527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C8FC03-4B9D-423D-94C4-047616993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can Validation Samples be Sent?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2F62F2-A1AB-4BE7-9C13-11020CBD9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private lab</a:t>
            </a:r>
          </a:p>
          <a:p>
            <a:r>
              <a:rPr lang="en-US" dirty="0"/>
              <a:t>In the future, the </a:t>
            </a:r>
            <a:r>
              <a:rPr lang="en-US" dirty="0" err="1"/>
              <a:t>NDDoH</a:t>
            </a:r>
            <a:r>
              <a:rPr lang="en-US" dirty="0"/>
              <a:t> Division of Microbiology</a:t>
            </a:r>
          </a:p>
          <a:p>
            <a:pPr lvl="1"/>
            <a:r>
              <a:rPr lang="en-US" dirty="0"/>
              <a:t>Will be fee-for-service</a:t>
            </a:r>
          </a:p>
          <a:p>
            <a:pPr lvl="1"/>
            <a:r>
              <a:rPr lang="en-US" dirty="0"/>
              <a:t>An announcement will be made when this is available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A0123C6-9008-4957-A69C-22680EC56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193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AEA19D-4EBB-43E0-9D4B-120F70FA9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Legionella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C9DC87-004D-47B3-9F42-978DFCFB1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3425975" cy="5120640"/>
          </a:xfrm>
        </p:spPr>
        <p:txBody>
          <a:bodyPr/>
          <a:lstStyle/>
          <a:p>
            <a:r>
              <a:rPr lang="en-US" dirty="0"/>
              <a:t>Bacteria: gram-negative rods</a:t>
            </a:r>
          </a:p>
          <a:p>
            <a:r>
              <a:rPr lang="en-US" dirty="0"/>
              <a:t>Serogroups and subtypes</a:t>
            </a:r>
          </a:p>
          <a:p>
            <a:pPr lvl="1"/>
            <a:r>
              <a:rPr lang="en-US" i="1" dirty="0"/>
              <a:t>Legionella pneumophila</a:t>
            </a:r>
            <a:r>
              <a:rPr lang="en-US" dirty="0"/>
              <a:t>, serogroup 1 accounts for ~70% of cases</a:t>
            </a:r>
          </a:p>
          <a:p>
            <a:r>
              <a:rPr lang="en-US" dirty="0"/>
              <a:t>Waterborne</a:t>
            </a:r>
          </a:p>
          <a:p>
            <a:pPr lvl="1"/>
            <a:r>
              <a:rPr lang="en-US" dirty="0"/>
              <a:t>Surface waters</a:t>
            </a:r>
          </a:p>
          <a:p>
            <a:pPr lvl="1"/>
            <a:r>
              <a:rPr lang="en-US" dirty="0"/>
              <a:t>Building water systems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>
                <a:sym typeface="Wingdings" panose="05000000000000000000" pitchFamily="2" charset="2"/>
              </a:rPr>
              <a:t>Biofilms! </a:t>
            </a:r>
            <a:endParaRPr lang="en-US" dirty="0"/>
          </a:p>
          <a:p>
            <a:r>
              <a:rPr lang="en-US" dirty="0"/>
              <a:t>Grows at 77-108</a:t>
            </a:r>
            <a:r>
              <a:rPr lang="en-US" dirty="0">
                <a:latin typeface="Century Gothic" panose="020B0502020202020204" pitchFamily="34" charset="0"/>
              </a:rPr>
              <a:t>º</a:t>
            </a:r>
            <a:r>
              <a:rPr lang="en-US" dirty="0"/>
              <a:t>F</a:t>
            </a:r>
          </a:p>
          <a:p>
            <a:r>
              <a:rPr lang="en-US" dirty="0"/>
              <a:t>Replicates in human white blood cells and protozoa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771C00F-BE31-49F9-B08A-FD69BBFC3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77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A36E3D-0034-4EA3-A8FE-244C4A48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Jill Baber</a:t>
            </a:r>
            <a:br>
              <a:rPr lang="en-US" sz="2000" dirty="0"/>
            </a:br>
            <a:r>
              <a:rPr lang="en-US" sz="2000" dirty="0" err="1"/>
              <a:t>NDDoH</a:t>
            </a:r>
            <a:r>
              <a:rPr lang="en-US" sz="2000" dirty="0"/>
              <a:t> Epidemiologist</a:t>
            </a:r>
            <a:br>
              <a:rPr lang="en-US" sz="2000" dirty="0"/>
            </a:br>
            <a:r>
              <a:rPr lang="en-US" sz="2000" dirty="0"/>
              <a:t>701-328-3341</a:t>
            </a:r>
            <a:br>
              <a:rPr lang="en-US" sz="2000" dirty="0"/>
            </a:br>
            <a:r>
              <a:rPr lang="en-US" sz="2000" dirty="0"/>
              <a:t>jbaber@nd.gov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6C11D87-BDA2-431A-84B3-472D0901E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8730C34-2A24-477B-9DC7-35BA229050E8}"/>
              </a:ext>
            </a:extLst>
          </p:cNvPr>
          <p:cNvSpPr txBox="1"/>
          <p:nvPr/>
        </p:nvSpPr>
        <p:spPr>
          <a:xfrm>
            <a:off x="7200899" y="3718679"/>
            <a:ext cx="46148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Questions?</a:t>
            </a:r>
          </a:p>
          <a:p>
            <a:endParaRPr lang="en-US" sz="6600" b="1" dirty="0">
              <a:solidFill>
                <a:schemeClr val="bg1"/>
              </a:solidFill>
            </a:endParaRPr>
          </a:p>
          <a:p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9CC8E03E-B6AB-442F-8809-93F757CA9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34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1F8386-DC85-404B-9AC4-EC54C0635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2AFA74-478C-4DD7-A1E5-1229A509B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CDC </a:t>
            </a:r>
            <a:r>
              <a:rPr lang="en-US" i="1" dirty="0"/>
              <a:t>Legionella</a:t>
            </a:r>
            <a:r>
              <a:rPr lang="en-US" dirty="0"/>
              <a:t> toolkit: </a:t>
            </a:r>
            <a:r>
              <a:rPr lang="en-US" dirty="0">
                <a:hlinkClick r:id="rId2"/>
              </a:rPr>
              <a:t>https://www.cdc.gov/legionella/downloads/toolkit.pdf</a:t>
            </a:r>
            <a:r>
              <a:rPr lang="en-US" dirty="0"/>
              <a:t> </a:t>
            </a:r>
          </a:p>
          <a:p>
            <a:r>
              <a:rPr lang="en-US" dirty="0"/>
              <a:t>CDC </a:t>
            </a:r>
            <a:r>
              <a:rPr lang="en-US" i="1" dirty="0"/>
              <a:t>Legionella</a:t>
            </a:r>
            <a:r>
              <a:rPr lang="en-US" dirty="0"/>
              <a:t> Environmental Assessment Form: </a:t>
            </a:r>
            <a:r>
              <a:rPr lang="en-US" dirty="0">
                <a:hlinkClick r:id="rId3"/>
              </a:rPr>
              <a:t>https://www.cdc.gov/legionella/downloads/legionella-environmental-assessment.pdf</a:t>
            </a:r>
            <a:r>
              <a:rPr lang="en-US" dirty="0"/>
              <a:t> </a:t>
            </a:r>
          </a:p>
          <a:p>
            <a:r>
              <a:rPr lang="en-US" dirty="0"/>
              <a:t>CDC environmental investigation videos: </a:t>
            </a:r>
            <a:r>
              <a:rPr lang="en-US" dirty="0">
                <a:hlinkClick r:id="rId4"/>
              </a:rPr>
              <a:t>https://www.cdc.gov/legionella/videos.html</a:t>
            </a:r>
            <a:r>
              <a:rPr lang="en-US" dirty="0"/>
              <a:t> </a:t>
            </a:r>
          </a:p>
          <a:p>
            <a:r>
              <a:rPr lang="en-US" dirty="0"/>
              <a:t>CMS </a:t>
            </a:r>
            <a:r>
              <a:rPr lang="en-US" i="1" dirty="0"/>
              <a:t>Legionella</a:t>
            </a:r>
            <a:r>
              <a:rPr lang="en-US" dirty="0"/>
              <a:t> and Other Waterborne Pathogens Surveyor Training Video: </a:t>
            </a:r>
            <a:r>
              <a:rPr lang="en-US" dirty="0">
                <a:hlinkClick r:id="rId5"/>
              </a:rPr>
              <a:t>https://surveyortraining.cms.hhs.gov/pubs/VideoInformation.aspx?id=134&amp;cid=0CMSLEGWEB-Archived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1283EC-2664-4E0B-8931-3408D750F3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4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0D67D0-1602-4007-AD46-F52CB3972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Clinical Presentation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533AFB7-F653-4309-8430-73278A994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10887" y="1082209"/>
            <a:ext cx="3474720" cy="807720"/>
          </a:xfrm>
        </p:spPr>
        <p:txBody>
          <a:bodyPr/>
          <a:lstStyle/>
          <a:p>
            <a:pPr algn="ctr"/>
            <a:r>
              <a:rPr lang="en-US" dirty="0"/>
              <a:t>   Legionnaires’ Disease	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FA56300-3055-4D82-992C-8BEFCEA07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0887" y="1951594"/>
            <a:ext cx="3474720" cy="4023360"/>
          </a:xfrm>
        </p:spPr>
        <p:txBody>
          <a:bodyPr anchor="t"/>
          <a:lstStyle/>
          <a:p>
            <a:r>
              <a:rPr lang="en-US" dirty="0"/>
              <a:t>Pneumonia, fever, cough</a:t>
            </a:r>
          </a:p>
          <a:p>
            <a:r>
              <a:rPr lang="en-US" dirty="0"/>
              <a:t>Hospitalization common</a:t>
            </a:r>
          </a:p>
          <a:p>
            <a:r>
              <a:rPr lang="en-US" dirty="0"/>
              <a:t>Treated with antibiotics</a:t>
            </a:r>
          </a:p>
          <a:p>
            <a:r>
              <a:rPr lang="en-US" dirty="0"/>
              <a:t>2-10 day incubation</a:t>
            </a:r>
          </a:p>
          <a:p>
            <a:r>
              <a:rPr lang="en-US" dirty="0"/>
              <a:t>Fatality rate: 10%</a:t>
            </a:r>
          </a:p>
          <a:p>
            <a:r>
              <a:rPr lang="en-US" dirty="0"/>
              <a:t>Risk groups: age 50+, smokers, COPD sufferers, diabetics, the immunosuppressed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9AB3A45-6AF4-4541-9760-28579C0CF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285607" y="1023586"/>
            <a:ext cx="3474720" cy="81317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Pontiac Fever</a:t>
            </a:r>
          </a:p>
          <a:p>
            <a:pPr algn="ctr"/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18A56FA-C07E-4B1A-8E24-44386BA4CE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285607" y="1947347"/>
            <a:ext cx="3474720" cy="4023360"/>
          </a:xfrm>
        </p:spPr>
        <p:txBody>
          <a:bodyPr anchor="t"/>
          <a:lstStyle/>
          <a:p>
            <a:r>
              <a:rPr lang="en-US" dirty="0"/>
              <a:t>Flu-like illness (fever, chills, cough) without pneumonia</a:t>
            </a:r>
          </a:p>
          <a:p>
            <a:r>
              <a:rPr lang="en-US" dirty="0"/>
              <a:t>Hospitalization uncommon</a:t>
            </a:r>
          </a:p>
          <a:p>
            <a:r>
              <a:rPr lang="en-US" dirty="0"/>
              <a:t>Symptoms resolve themselves</a:t>
            </a:r>
          </a:p>
          <a:p>
            <a:r>
              <a:rPr lang="en-US" dirty="0"/>
              <a:t>1-3 day incubation</a:t>
            </a:r>
          </a:p>
          <a:p>
            <a:r>
              <a:rPr lang="en-US" dirty="0"/>
              <a:t>Fatality rate: 0%</a:t>
            </a:r>
          </a:p>
          <a:p>
            <a:r>
              <a:rPr lang="en-US" dirty="0"/>
              <a:t>No special risk groups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1BAC377-3117-4D4B-9A0B-6F7E69CA1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76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939C9D-4736-4194-AE04-0DCA68C0E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Legionellosis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5F1AA2-4F67-4318-98B7-29F3676EB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09462"/>
            <a:ext cx="8231973" cy="714375"/>
          </a:xfrm>
        </p:spPr>
        <p:txBody>
          <a:bodyPr anchor="t"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Human infections via </a:t>
            </a:r>
            <a:r>
              <a:rPr lang="en-US" sz="2400" dirty="0" err="1">
                <a:solidFill>
                  <a:schemeClr val="tx1"/>
                </a:solidFill>
              </a:rPr>
              <a:t>aerosolization</a:t>
            </a:r>
            <a:r>
              <a:rPr lang="en-US" sz="2400" dirty="0">
                <a:solidFill>
                  <a:schemeClr val="tx1"/>
                </a:solidFill>
              </a:rPr>
              <a:t> of contaminated water from things like: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87DC52F-68DA-490A-88CA-5337F3C05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F788637-6BB6-4FA0-81D6-7529D1B1EAA1}"/>
              </a:ext>
            </a:extLst>
          </p:cNvPr>
          <p:cNvSpPr txBox="1"/>
          <p:nvPr/>
        </p:nvSpPr>
        <p:spPr>
          <a:xfrm>
            <a:off x="8301037" y="1123837"/>
            <a:ext cx="34575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Showers and faucets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Cooling towers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Hot Tubs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Decorative Fountains</a:t>
            </a:r>
          </a:p>
        </p:txBody>
      </p:sp>
    </p:spTree>
    <p:extLst>
      <p:ext uri="{BB962C8B-B14F-4D97-AF65-F5344CB8AC3E}">
        <p14:creationId xmlns:p14="http://schemas.microsoft.com/office/powerpoint/2010/main" val="97651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568B94-881B-44E7-BABE-059BA41A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Legionellosis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4FBA5D-2082-4C77-BFE6-09F4366AC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8,000 and 18,000 annual hospitalizations estimated</a:t>
            </a:r>
          </a:p>
          <a:p>
            <a:r>
              <a:rPr lang="en-US" dirty="0"/>
              <a:t>About 4,000 annual deaths estimated</a:t>
            </a:r>
          </a:p>
          <a:p>
            <a:r>
              <a:rPr lang="en-US" dirty="0"/>
              <a:t>Diagnosed most often via sputum culture or urine antigen test</a:t>
            </a:r>
          </a:p>
          <a:p>
            <a:r>
              <a:rPr lang="en-US" dirty="0"/>
              <a:t>Underreported</a:t>
            </a:r>
          </a:p>
          <a:p>
            <a:pPr lvl="1"/>
            <a:r>
              <a:rPr lang="en-US" dirty="0"/>
              <a:t>Patients recover without medical assistance</a:t>
            </a:r>
          </a:p>
          <a:p>
            <a:pPr lvl="1"/>
            <a:r>
              <a:rPr lang="en-US" dirty="0"/>
              <a:t>Patients are not tested</a:t>
            </a:r>
          </a:p>
          <a:p>
            <a:pPr lvl="1"/>
            <a:r>
              <a:rPr lang="en-US" dirty="0"/>
              <a:t>Patients misdiagnosed</a:t>
            </a:r>
          </a:p>
          <a:p>
            <a:r>
              <a:rPr lang="en-US" dirty="0"/>
              <a:t>20% of cases travel associated</a:t>
            </a:r>
          </a:p>
          <a:p>
            <a:r>
              <a:rPr lang="en-US" dirty="0"/>
              <a:t>96% of cases “sporadic” (not associated with a known outbreak)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22E4465-AA40-4E78-A474-AF36A28308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37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CCB8FD-7FA0-412C-AB65-5F2E19A0A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435866-C16A-405A-A763-71D65C6AA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6F9359C-2601-4E3D-A74B-77586C493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pic>
        <p:nvPicPr>
          <p:cNvPr id="1026" name="Picture 2" descr="https://www.cdc.gov/legionella/images/national-incidence.jpg">
            <a:extLst>
              <a:ext uri="{FF2B5EF4-FFF2-40B4-BE49-F238E27FC236}">
                <a16:creationId xmlns:a16="http://schemas.microsoft.com/office/drawing/2014/main" xmlns="" id="{9959975A-DF34-4AF2-8CD5-2B1945B6D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0" y="673044"/>
            <a:ext cx="7805738" cy="550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583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8E476-9CD8-401A-A682-DAD65AFA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D22D70-8F40-4762-9895-4C77517C7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the increase in incidence?</a:t>
            </a:r>
          </a:p>
          <a:p>
            <a:pPr lvl="1"/>
            <a:r>
              <a:rPr lang="en-US" dirty="0"/>
              <a:t>More testing</a:t>
            </a:r>
          </a:p>
          <a:p>
            <a:pPr lvl="1"/>
            <a:r>
              <a:rPr lang="en-US" dirty="0"/>
              <a:t>Better surveillance</a:t>
            </a:r>
          </a:p>
          <a:p>
            <a:pPr lvl="1"/>
            <a:r>
              <a:rPr lang="en-US" dirty="0"/>
              <a:t>Aging population</a:t>
            </a:r>
          </a:p>
          <a:p>
            <a:pPr lvl="1"/>
            <a:r>
              <a:rPr lang="en-US" dirty="0"/>
              <a:t>Aging infrastructure</a:t>
            </a:r>
          </a:p>
          <a:p>
            <a:pPr lvl="1"/>
            <a:r>
              <a:rPr lang="en-US" dirty="0"/>
              <a:t>Warmer temperatures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48CBEE6-B661-435F-AA71-ACF5E4E60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11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D22135-EC3B-44D2-9C8D-08EB1F00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Dakota 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9F8622-FF0C-4F2A-B2D0-B1EF7955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517870" cy="778955"/>
          </a:xfrm>
        </p:spPr>
        <p:txBody>
          <a:bodyPr/>
          <a:lstStyle/>
          <a:p>
            <a:r>
              <a:rPr lang="en-US" dirty="0"/>
              <a:t>Cases with a laboratory diagnosis are reportable to the North Dakota Department of Health.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F70E284-390D-4048-A605-4E7578980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753" y="6218154"/>
            <a:ext cx="2305488" cy="457056"/>
          </a:xfrm>
          <a:prstGeom prst="rect">
            <a:avLst/>
          </a:prstGeom>
        </p:spPr>
      </p:pic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973264"/>
              </p:ext>
            </p:extLst>
          </p:nvPr>
        </p:nvGraphicFramePr>
        <p:xfrm>
          <a:off x="3809999" y="1695640"/>
          <a:ext cx="7577139" cy="3162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6452616-7630-47F2-AF42-3C54960E58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482162"/>
              </p:ext>
            </p:extLst>
          </p:nvPr>
        </p:nvGraphicFramePr>
        <p:xfrm>
          <a:off x="3509515" y="4989312"/>
          <a:ext cx="823737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818">
                  <a:extLst>
                    <a:ext uri="{9D8B030D-6E8A-4147-A177-3AD203B41FA5}">
                      <a16:colId xmlns:a16="http://schemas.microsoft.com/office/drawing/2014/main" xmlns="" val="2366422556"/>
                    </a:ext>
                  </a:extLst>
                </a:gridCol>
                <a:gridCol w="757237">
                  <a:extLst>
                    <a:ext uri="{9D8B030D-6E8A-4147-A177-3AD203B41FA5}">
                      <a16:colId xmlns:a16="http://schemas.microsoft.com/office/drawing/2014/main" xmlns="" val="792370250"/>
                    </a:ext>
                  </a:extLst>
                </a:gridCol>
                <a:gridCol w="675323">
                  <a:extLst>
                    <a:ext uri="{9D8B030D-6E8A-4147-A177-3AD203B41FA5}">
                      <a16:colId xmlns:a16="http://schemas.microsoft.com/office/drawing/2014/main" xmlns="" val="3308811880"/>
                    </a:ext>
                  </a:extLst>
                </a:gridCol>
                <a:gridCol w="696277">
                  <a:extLst>
                    <a:ext uri="{9D8B030D-6E8A-4147-A177-3AD203B41FA5}">
                      <a16:colId xmlns:a16="http://schemas.microsoft.com/office/drawing/2014/main" xmlns="" val="116230949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168267436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2379491245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xmlns="" val="1587196123"/>
                    </a:ext>
                  </a:extLst>
                </a:gridCol>
                <a:gridCol w="671512">
                  <a:extLst>
                    <a:ext uri="{9D8B030D-6E8A-4147-A177-3AD203B41FA5}">
                      <a16:colId xmlns:a16="http://schemas.microsoft.com/office/drawing/2014/main" xmlns="" val="1279612466"/>
                    </a:ext>
                  </a:extLst>
                </a:gridCol>
                <a:gridCol w="738821">
                  <a:extLst>
                    <a:ext uri="{9D8B030D-6E8A-4147-A177-3AD203B41FA5}">
                      <a16:colId xmlns:a16="http://schemas.microsoft.com/office/drawing/2014/main" xmlns="" val="237369712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xmlns="" val="7332579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xmlns="" val="254242403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xmlns="" val="392553634"/>
                    </a:ext>
                  </a:extLst>
                </a:gridCol>
              </a:tblGrid>
              <a:tr h="359961">
                <a:tc gridSpan="12">
                  <a:txBody>
                    <a:bodyPr/>
                    <a:lstStyle/>
                    <a:p>
                      <a:r>
                        <a:rPr lang="en-US" dirty="0"/>
                        <a:t>ND Legionellosis Cases by Year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314267"/>
                  </a:ext>
                </a:extLst>
              </a:tr>
              <a:tr h="364527">
                <a:tc>
                  <a:txBody>
                    <a:bodyPr/>
                    <a:lstStyle/>
                    <a:p>
                      <a:r>
                        <a:rPr lang="en-US" sz="1600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2905713"/>
                  </a:ext>
                </a:extLst>
              </a:tr>
              <a:tr h="364527">
                <a:tc>
                  <a:txBody>
                    <a:bodyPr/>
                    <a:lstStyle/>
                    <a:p>
                      <a:r>
                        <a:rPr lang="en-US" sz="1600" dirty="0"/>
                        <a:t>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7250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595828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3140</TotalTime>
  <Words>1755</Words>
  <Application>Microsoft Office PowerPoint</Application>
  <PresentationFormat>Custom</PresentationFormat>
  <Paragraphs>294</Paragraphs>
  <Slides>31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Frame</vt:lpstr>
      <vt:lpstr>Legionellosis</vt:lpstr>
      <vt:lpstr>1976 American Legion Convention, Philadelphia, PA</vt:lpstr>
      <vt:lpstr>Legionella </vt:lpstr>
      <vt:lpstr>Clinical Presentation</vt:lpstr>
      <vt:lpstr>Legionellosis</vt:lpstr>
      <vt:lpstr>Legionellosis</vt:lpstr>
      <vt:lpstr>General Epidemiology</vt:lpstr>
      <vt:lpstr>General Epidemiology</vt:lpstr>
      <vt:lpstr>North Dakota Epidemiology</vt:lpstr>
      <vt:lpstr>North Dakota Case Investigation</vt:lpstr>
      <vt:lpstr>Travel-Associated Cases</vt:lpstr>
      <vt:lpstr>Legionella and the Built Environment</vt:lpstr>
      <vt:lpstr>Legionella and the Built Environment</vt:lpstr>
      <vt:lpstr>Legionella and the Built Environment</vt:lpstr>
      <vt:lpstr>Water Temperatures</vt:lpstr>
      <vt:lpstr>Biofilms</vt:lpstr>
      <vt:lpstr>Outbreak Investigation</vt:lpstr>
      <vt:lpstr>Outbreak Investigation</vt:lpstr>
      <vt:lpstr>Environmental Assessment</vt:lpstr>
      <vt:lpstr>Environmental Assessment: Sample Collection</vt:lpstr>
      <vt:lpstr>Environmental Assessment: Sample Collection</vt:lpstr>
      <vt:lpstr>Environmental Assessment: Sample Collection</vt:lpstr>
      <vt:lpstr>After an Environmental Assessment</vt:lpstr>
      <vt:lpstr>After an Environmental Assessment: Remediation</vt:lpstr>
      <vt:lpstr>Avoiding Outbreak through Water Management</vt:lpstr>
      <vt:lpstr>New CMS Rule</vt:lpstr>
      <vt:lpstr>What About Routine Testing?</vt:lpstr>
      <vt:lpstr>Validation Testing</vt:lpstr>
      <vt:lpstr>Where can Validation Samples be Sent?</vt:lpstr>
      <vt:lpstr>Thank you!  Jill Baber NDDoH Epidemiologist 701-328-3341 jbaber@nd.gov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Legionella</dc:title>
  <dc:creator>Baber, Jill K.</dc:creator>
  <cp:lastModifiedBy>Vanessa Raile</cp:lastModifiedBy>
  <cp:revision>89</cp:revision>
  <dcterms:created xsi:type="dcterms:W3CDTF">2017-10-02T18:27:44Z</dcterms:created>
  <dcterms:modified xsi:type="dcterms:W3CDTF">2017-11-16T16:39:21Z</dcterms:modified>
</cp:coreProperties>
</file>